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59" r:id="rId2"/>
    <p:sldId id="423" r:id="rId3"/>
    <p:sldId id="344" r:id="rId4"/>
    <p:sldId id="461" r:id="rId5"/>
    <p:sldId id="462" r:id="rId6"/>
    <p:sldId id="452" r:id="rId7"/>
    <p:sldId id="460" r:id="rId8"/>
    <p:sldId id="428" r:id="rId9"/>
    <p:sldId id="400" r:id="rId10"/>
    <p:sldId id="491" r:id="rId11"/>
    <p:sldId id="453" r:id="rId12"/>
    <p:sldId id="483" r:id="rId13"/>
    <p:sldId id="441" r:id="rId14"/>
    <p:sldId id="472" r:id="rId15"/>
    <p:sldId id="474" r:id="rId16"/>
    <p:sldId id="438" r:id="rId17"/>
    <p:sldId id="451" r:id="rId18"/>
    <p:sldId id="482" r:id="rId19"/>
    <p:sldId id="443" r:id="rId20"/>
    <p:sldId id="467" r:id="rId21"/>
    <p:sldId id="411" r:id="rId22"/>
    <p:sldId id="378" r:id="rId23"/>
    <p:sldId id="478" r:id="rId24"/>
    <p:sldId id="469" r:id="rId25"/>
    <p:sldId id="455" r:id="rId26"/>
    <p:sldId id="476" r:id="rId27"/>
    <p:sldId id="477" r:id="rId28"/>
    <p:sldId id="434" r:id="rId29"/>
    <p:sldId id="492" r:id="rId30"/>
  </p:sldIdLst>
  <p:sldSz cx="9144000" cy="6858000" type="screen4x3"/>
  <p:notesSz cx="7315200" cy="9601200"/>
  <p:custDataLst>
    <p:tags r:id="rId3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FF9900"/>
    <a:srgbClr val="33CC33"/>
    <a:srgbClr val="FF0000"/>
    <a:srgbClr val="CCCC00"/>
    <a:srgbClr val="FFFF00"/>
    <a:srgbClr val="D32DB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8" autoAdjust="0"/>
    <p:restoredTop sz="90536" autoAdjust="0"/>
  </p:normalViewPr>
  <p:slideViewPr>
    <p:cSldViewPr>
      <p:cViewPr>
        <p:scale>
          <a:sx n="100" d="100"/>
          <a:sy n="100" d="100"/>
        </p:scale>
        <p:origin x="-1932" y="-5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186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706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26" tIns="47663" rIns="95326" bIns="47663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6388" y="0"/>
            <a:ext cx="3167062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26" tIns="47663" rIns="95326" bIns="47663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endParaRPr lang="en-US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9875"/>
            <a:ext cx="316706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26" tIns="47663" rIns="95326" bIns="47663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endParaRPr lang="en-US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26" tIns="47663" rIns="95326" bIns="47663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fld id="{18171BD3-B33D-4DE9-8BC6-281A86F06B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68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706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26" tIns="47663" rIns="95326" bIns="47663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6388" y="0"/>
            <a:ext cx="3167062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26" tIns="47663" rIns="95326" bIns="47663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2538" y="717550"/>
            <a:ext cx="4778375" cy="3582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26" tIns="47663" rIns="95326" bIns="47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9875"/>
            <a:ext cx="316706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26" tIns="47663" rIns="95326" bIns="47663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endParaRPr lang="en-US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26" tIns="47663" rIns="95326" bIns="47663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fld id="{D342F0F9-FE15-442B-8AA4-4B62AE9A6F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0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1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6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6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27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86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55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SG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 smtClean="0">
                    <a:latin typeface="Lucida Sans Unicode" pitchFamily="34" charset="0"/>
                  </a:rPr>
                  <a:t>Input: </a:t>
                </a:r>
                <a:r>
                  <a:rPr lang="en-US" sz="1400" i="0">
                    <a:latin typeface="Cambria Math"/>
                  </a:rPr>
                  <a:t>𝑐_𝑖𝑗</a:t>
                </a:r>
                <a:r>
                  <a:rPr lang="en-US" sz="1200" dirty="0" smtClean="0">
                    <a:latin typeface="Lucida Sans Unicode" pitchFamily="34" charset="0"/>
                  </a:rPr>
                  <a:t>,</a:t>
                </a:r>
                <a:r>
                  <a:rPr lang="en-US" sz="1200" dirty="0"/>
                  <a:t> </a:t>
                </a:r>
                <a:r>
                  <a:rPr lang="en-US" sz="1400" i="0">
                    <a:latin typeface="Cambria Math"/>
                  </a:rPr>
                  <a:t>𝑐_𝑖𝑘  </a:t>
                </a:r>
                <a:r>
                  <a:rPr lang="en-US" sz="1200" dirty="0" smtClean="0">
                    <a:latin typeface="Lucida Sans Unicode" pitchFamily="34" charset="0"/>
                  </a:rPr>
                  <a:t>and</a:t>
                </a:r>
                <a:r>
                  <a:rPr lang="en-US" sz="1200" dirty="0" smtClean="0"/>
                  <a:t> </a:t>
                </a:r>
                <a:r>
                  <a:rPr lang="en-US" sz="1400" i="0">
                    <a:latin typeface="Cambria Math"/>
                  </a:rPr>
                  <a:t>𝑐_𝑗𝑘  </a:t>
                </a:r>
                <a:r>
                  <a:rPr lang="en-US" sz="1200" dirty="0" smtClean="0">
                    <a:latin typeface="Lucida Sans Unicode" pitchFamily="34" charset="0"/>
                  </a:rPr>
                  <a:t>are unit </a:t>
                </a:r>
                <a:r>
                  <a:rPr lang="en-US" sz="1200" dirty="0">
                    <a:latin typeface="Lucida Sans Unicode" pitchFamily="34" charset="0"/>
                  </a:rPr>
                  <a:t>vectors (under global coordinate system)</a:t>
                </a:r>
              </a:p>
              <a:p>
                <a:r>
                  <a:rPr lang="en-US" sz="1200" dirty="0">
                    <a:latin typeface="Lucida Sans Unicode" pitchFamily="34" charset="0"/>
                  </a:rPr>
                  <a:t>Output: camera center </a:t>
                </a:r>
                <a:r>
                  <a:rPr lang="en-US" sz="1200" dirty="0" smtClean="0">
                    <a:latin typeface="Lucida Sans Unicode" pitchFamily="34" charset="0"/>
                  </a:rPr>
                  <a:t>positions</a:t>
                </a:r>
                <a:endParaRPr lang="en-US" dirty="0" smtClean="0"/>
              </a:p>
              <a:p>
                <a:endParaRPr lang="en-SG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8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SG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 smtClean="0">
                    <a:latin typeface="Lucida Sans Unicode" pitchFamily="34" charset="0"/>
                  </a:rPr>
                  <a:t>Input: </a:t>
                </a:r>
                <a:r>
                  <a:rPr lang="en-US" sz="1400" i="0">
                    <a:latin typeface="Cambria Math"/>
                  </a:rPr>
                  <a:t>𝑐_𝑖𝑗</a:t>
                </a:r>
                <a:r>
                  <a:rPr lang="en-US" sz="1200" dirty="0" smtClean="0">
                    <a:latin typeface="Lucida Sans Unicode" pitchFamily="34" charset="0"/>
                  </a:rPr>
                  <a:t>,</a:t>
                </a:r>
                <a:r>
                  <a:rPr lang="en-US" sz="1200" dirty="0"/>
                  <a:t> </a:t>
                </a:r>
                <a:r>
                  <a:rPr lang="en-US" sz="1400" i="0">
                    <a:latin typeface="Cambria Math"/>
                  </a:rPr>
                  <a:t>𝑐_𝑖𝑘  </a:t>
                </a:r>
                <a:r>
                  <a:rPr lang="en-US" sz="1200" dirty="0" smtClean="0">
                    <a:latin typeface="Lucida Sans Unicode" pitchFamily="34" charset="0"/>
                  </a:rPr>
                  <a:t>and</a:t>
                </a:r>
                <a:r>
                  <a:rPr lang="en-US" sz="1200" dirty="0" smtClean="0"/>
                  <a:t> </a:t>
                </a:r>
                <a:r>
                  <a:rPr lang="en-US" sz="1400" i="0">
                    <a:latin typeface="Cambria Math"/>
                  </a:rPr>
                  <a:t>𝑐_𝑗𝑘  </a:t>
                </a:r>
                <a:r>
                  <a:rPr lang="en-US" sz="1200" dirty="0" smtClean="0">
                    <a:latin typeface="Lucida Sans Unicode" pitchFamily="34" charset="0"/>
                  </a:rPr>
                  <a:t>are unit </a:t>
                </a:r>
                <a:r>
                  <a:rPr lang="en-US" sz="1200" dirty="0">
                    <a:latin typeface="Lucida Sans Unicode" pitchFamily="34" charset="0"/>
                  </a:rPr>
                  <a:t>vectors (under global coordinate system)</a:t>
                </a:r>
              </a:p>
              <a:p>
                <a:r>
                  <a:rPr lang="en-US" sz="1200" dirty="0">
                    <a:latin typeface="Lucida Sans Unicode" pitchFamily="34" charset="0"/>
                  </a:rPr>
                  <a:t>Output: camera center </a:t>
                </a:r>
                <a:r>
                  <a:rPr lang="en-US" sz="1200" dirty="0" smtClean="0">
                    <a:latin typeface="Lucida Sans Unicode" pitchFamily="34" charset="0"/>
                  </a:rPr>
                  <a:t>positions</a:t>
                </a:r>
                <a:endParaRPr lang="en-US" dirty="0" smtClean="0"/>
              </a:p>
              <a:p>
                <a:endParaRPr lang="en-SG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8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16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03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10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8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86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72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30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97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65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0392A042-3973-425C-9C85-2CD1D29E0E89}" type="slidenum">
              <a:rPr lang="en-US" smtClean="0"/>
              <a:pPr eaLnBrk="1" hangingPunct="1"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34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6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2F0F9-FE15-442B-8AA4-4B62AE9A6FE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304AD-F76E-40D1-9AC5-A238CBB832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9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071253-0FAD-4B92-96E3-F6244448FF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0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55F034-D8A1-4C88-961A-C017DAE035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1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E6B957-E710-4D61-8DEC-F593FBB782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5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j-lt"/>
              </a:defRPr>
            </a:lvl1pPr>
          </a:lstStyle>
          <a:p>
            <a:fld id="{951DA174-AA25-4ED1-A8D1-482FE9CD28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j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41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8" Type="http://schemas.openxmlformats.org/officeDocument/2006/relationships/image" Target="../media/image62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46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56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55.png"/><Relationship Id="rId10" Type="http://schemas.openxmlformats.org/officeDocument/2006/relationships/image" Target="../media/image49.png"/><Relationship Id="rId19" Type="http://schemas.openxmlformats.org/officeDocument/2006/relationships/image" Target="../media/image60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22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35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1.png"/><Relationship Id="rId5" Type="http://schemas.openxmlformats.org/officeDocument/2006/relationships/image" Target="../media/image87.png"/><Relationship Id="rId10" Type="http://schemas.openxmlformats.org/officeDocument/2006/relationships/image" Target="../media/image84.png"/><Relationship Id="rId4" Type="http://schemas.openxmlformats.org/officeDocument/2006/relationships/image" Target="../media/image35.png"/><Relationship Id="rId9" Type="http://schemas.openxmlformats.org/officeDocument/2006/relationships/image" Target="../media/image83.png"/><Relationship Id="rId1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5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35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103.png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8.wmf"/><Relationship Id="rId1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6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05.png"/><Relationship Id="rId10" Type="http://schemas.openxmlformats.org/officeDocument/2006/relationships/image" Target="../media/image102.png"/><Relationship Id="rId4" Type="http://schemas.openxmlformats.org/officeDocument/2006/relationships/image" Target="../media/image35.png"/><Relationship Id="rId9" Type="http://schemas.openxmlformats.org/officeDocument/2006/relationships/image" Target="../media/image101.png"/><Relationship Id="rId14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41.wmf"/><Relationship Id="rId17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5.bin"/><Relationship Id="rId15" Type="http://schemas.openxmlformats.org/officeDocument/2006/relationships/image" Target="../media/image113.png"/><Relationship Id="rId10" Type="http://schemas.openxmlformats.org/officeDocument/2006/relationships/image" Target="../media/image102.png"/><Relationship Id="rId19" Type="http://schemas.openxmlformats.org/officeDocument/2006/relationships/image" Target="../media/image117.png"/><Relationship Id="rId4" Type="http://schemas.openxmlformats.org/officeDocument/2006/relationships/image" Target="../media/image35.png"/><Relationship Id="rId9" Type="http://schemas.openxmlformats.org/officeDocument/2006/relationships/image" Target="../media/image101.png"/><Relationship Id="rId1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1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2.png"/><Relationship Id="rId5" Type="http://schemas.openxmlformats.org/officeDocument/2006/relationships/image" Target="../media/image90.png"/><Relationship Id="rId10" Type="http://schemas.openxmlformats.org/officeDocument/2006/relationships/image" Target="../media/image121.png"/><Relationship Id="rId4" Type="http://schemas.openxmlformats.org/officeDocument/2006/relationships/image" Target="../media/image35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2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0" Type="http://schemas.openxmlformats.org/officeDocument/2006/relationships/image" Target="../media/image124.png"/><Relationship Id="rId4" Type="http://schemas.openxmlformats.org/officeDocument/2006/relationships/image" Target="../media/image35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8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139.png"/><Relationship Id="rId10" Type="http://schemas.openxmlformats.org/officeDocument/2006/relationships/image" Target="../media/image71.png"/><Relationship Id="rId19" Type="http://schemas.openxmlformats.org/officeDocument/2006/relationships/image" Target="../media/image143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35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153.png"/><Relationship Id="rId10" Type="http://schemas.openxmlformats.org/officeDocument/2006/relationships/image" Target="../media/image75.png"/><Relationship Id="rId4" Type="http://schemas.openxmlformats.org/officeDocument/2006/relationships/image" Target="../media/image83.png"/><Relationship Id="rId9" Type="http://schemas.openxmlformats.org/officeDocument/2006/relationships/image" Target="../media/image1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ce.nus.edu.sg/stfpage/eletp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ping\Desktop\PPT\SFM%20PPT\NUS_Campus_xvid_45.avi" TargetMode="External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oleObject" Target="file:///G:\Working%20Folder\All%20kinds%20of%20PPT\by%20Research%20Topics\SFM%20PPT\SfM_report.vsd\Drawing\~Page-6\Process.13" TargetMode="External"/><Relationship Id="rId18" Type="http://schemas.openxmlformats.org/officeDocument/2006/relationships/oleObject" Target="file:///G:\Working%20Folder\All%20kinds%20of%20PPT\by%20Research%20Topics\SFM%20PPT\SfM_report.vsd\Drawing\~Page-6\Process.16" TargetMode="External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25.emf"/><Relationship Id="rId7" Type="http://schemas.openxmlformats.org/officeDocument/2006/relationships/oleObject" Target="file:///G:\Working%20Folder\All%20kinds%20of%20PPT\by%20Research%20Topics\SFM%20PPT\SfM_report.vsd\Drawing\~Page-6\Process" TargetMode="External"/><Relationship Id="rId12" Type="http://schemas.openxmlformats.org/officeDocument/2006/relationships/image" Target="../media/image21.emf"/><Relationship Id="rId1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emf"/><Relationship Id="rId20" Type="http://schemas.openxmlformats.org/officeDocument/2006/relationships/oleObject" Target="file:///G:\Working%20Folder\All%20kinds%20of%20PPT\by%20Research%20Topics\SFM%20PPT\SfM_report.vsd\Drawing\~Page-6\Start\End" TargetMode="Externa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png"/><Relationship Id="rId11" Type="http://schemas.openxmlformats.org/officeDocument/2006/relationships/oleObject" Target="file:///G:\Working%20Folder\All%20kinds%20of%20PPT\by%20Research%20Topics\SFM%20PPT\SfM_report.vsd\Drawing\~Page-6\Decision" TargetMode="External"/><Relationship Id="rId5" Type="http://schemas.openxmlformats.org/officeDocument/2006/relationships/image" Target="../media/image27.png"/><Relationship Id="rId15" Type="http://schemas.openxmlformats.org/officeDocument/2006/relationships/oleObject" Target="file:///G:\Working%20Folder\All%20kinds%20of%20PPT\by%20Research%20Topics\SFM%20PPT\SfM_report.vsd\Drawing\~Page-6\Process.14" TargetMode="External"/><Relationship Id="rId10" Type="http://schemas.openxmlformats.org/officeDocument/2006/relationships/image" Target="../media/image20.emf"/><Relationship Id="rId19" Type="http://schemas.openxmlformats.org/officeDocument/2006/relationships/image" Target="../media/image24.emf"/><Relationship Id="rId4" Type="http://schemas.openxmlformats.org/officeDocument/2006/relationships/image" Target="../media/image26.png"/><Relationship Id="rId9" Type="http://schemas.openxmlformats.org/officeDocument/2006/relationships/oleObject" Target="file:///G:\Working%20Folder\All%20kinds%20of%20PPT\by%20Research%20Topics\SFM%20PPT\SfM_report.vsd\Drawing\~Page-6\Process.2" TargetMode="External"/><Relationship Id="rId1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pPr algn="ctr"/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Global Linear Method for Camera Pose Registration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352800"/>
            <a:ext cx="6781800" cy="1752600"/>
          </a:xfrm>
        </p:spPr>
        <p:txBody>
          <a:bodyPr/>
          <a:lstStyle/>
          <a:p>
            <a:pPr algn="ctr"/>
            <a:r>
              <a:rPr lang="en-US" altLang="zh-CN" sz="2400" dirty="0" smtClean="0"/>
              <a:t>Nianjuan Jiang*</a:t>
            </a:r>
            <a:r>
              <a:rPr lang="en-US" altLang="zh-CN" sz="2400" baseline="30000" dirty="0" smtClean="0"/>
              <a:t>1</a:t>
            </a:r>
            <a:r>
              <a:rPr lang="en-US" altLang="zh-CN" sz="2400" dirty="0" smtClean="0"/>
              <a:t>, Zhaopeng Cui*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, Ping Tan</a:t>
            </a:r>
            <a:r>
              <a:rPr lang="en-US" altLang="zh-CN" sz="2400" baseline="30000" dirty="0" smtClean="0"/>
              <a:t>2</a:t>
            </a:r>
          </a:p>
          <a:p>
            <a:pPr algn="ctr"/>
            <a:endParaRPr lang="en-US" altLang="zh-CN" sz="2400" baseline="30000" dirty="0" smtClean="0"/>
          </a:p>
          <a:p>
            <a:r>
              <a:rPr lang="en-US" altLang="zh-CN" sz="2400" baseline="30000" dirty="0" smtClean="0"/>
              <a:t>1</a:t>
            </a:r>
            <a:r>
              <a:rPr lang="en-US" altLang="zh-CN" sz="2400" dirty="0"/>
              <a:t>Advanced Digital Sciences </a:t>
            </a:r>
            <a:r>
              <a:rPr lang="en-US" altLang="zh-CN" sz="2400" dirty="0" smtClean="0"/>
              <a:t>Center, Singapore</a:t>
            </a:r>
          </a:p>
          <a:p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National </a:t>
            </a:r>
            <a:r>
              <a:rPr lang="en-US" altLang="zh-CN" sz="2400" dirty="0"/>
              <a:t>University of Singapore</a:t>
            </a:r>
            <a:endParaRPr lang="en-US" altLang="zh-CN" sz="2400" dirty="0" smtClean="0"/>
          </a:p>
          <a:p>
            <a:pPr algn="ctr"/>
            <a:r>
              <a:rPr lang="en-US" altLang="zh-CN" sz="1800" dirty="0" smtClean="0"/>
              <a:t>*Joint first authors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3400" y="685800"/>
            <a:ext cx="80010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195" name="Picture 3" descr="C:\Users\elecuiz.NUSSTF\Desktop\fullcolor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5638800"/>
            <a:ext cx="23050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210800" y="32766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G" dirty="0"/>
          </a:p>
        </p:txBody>
      </p:sp>
      <p:pic>
        <p:nvPicPr>
          <p:cNvPr id="24578" name="Picture 2" descr="https://encrypted-tbn3.gstatic.com/images?q=tbn:ANd9GcRL4oTt_CdTJx6wm8H7RfgGktfdFfeJLMDMyqP4ymCM6if3M7PQ"/>
          <p:cNvPicPr>
            <a:picLocks noChangeAspect="1" noChangeArrowheads="1"/>
          </p:cNvPicPr>
          <p:nvPr/>
        </p:nvPicPr>
        <p:blipFill>
          <a:blip r:embed="rId4" cstate="print"/>
          <a:srcRect l="9731" r="8278"/>
          <a:stretch>
            <a:fillRect/>
          </a:stretch>
        </p:blipFill>
        <p:spPr bwMode="auto">
          <a:xfrm>
            <a:off x="6262254" y="5562599"/>
            <a:ext cx="2881746" cy="129540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04AD-F76E-40D1-9AC5-A238CBB832E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Previous Works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58977202"/>
              </p:ext>
            </p:extLst>
          </p:nvPr>
        </p:nvGraphicFramePr>
        <p:xfrm>
          <a:off x="1284111" y="4850987"/>
          <a:ext cx="772999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4" name="Equation" r:id="rId4" imgW="203024" imgH="215713" progId="Equation.3">
                  <p:embed/>
                </p:oleObj>
              </mc:Choice>
              <mc:Fallback>
                <p:oleObj name="Equation" r:id="rId4" imgW="203024" imgH="215713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111" y="4850987"/>
                        <a:ext cx="772999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85800" y="1600200"/>
            <a:ext cx="1576072" cy="1521280"/>
            <a:chOff x="2355014" y="994562"/>
            <a:chExt cx="1576072" cy="1521280"/>
          </a:xfrm>
        </p:grpSpPr>
        <p:pic>
          <p:nvPicPr>
            <p:cNvPr id="6156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809" y="994562"/>
              <a:ext cx="1341100" cy="1163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355014" y="2177288"/>
              <a:ext cx="1576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 smtClean="0">
                  <a:latin typeface="+mj-lt"/>
                </a:rPr>
                <a:t>[</a:t>
              </a:r>
              <a:r>
                <a:rPr lang="en-US" sz="1600" dirty="0" err="1" smtClean="0">
                  <a:latin typeface="+mj-lt"/>
                </a:rPr>
                <a:t>Govindu</a:t>
              </a:r>
              <a:r>
                <a:rPr lang="en-US" sz="1600" dirty="0" smtClean="0">
                  <a:latin typeface="+mj-lt"/>
                </a:rPr>
                <a:t> 2001]</a:t>
              </a:r>
              <a:endParaRPr lang="en-SG" sz="1600" dirty="0"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96541" y="4191000"/>
            <a:ext cx="2103461" cy="1868419"/>
            <a:chOff x="2544739" y="4419600"/>
            <a:chExt cx="2103461" cy="1868419"/>
          </a:xfrm>
        </p:grpSpPr>
        <p:pic>
          <p:nvPicPr>
            <p:cNvPr id="6210" name="Picture 6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6001" y="4419600"/>
              <a:ext cx="1701223" cy="1505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544739" y="5949465"/>
              <a:ext cx="21034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SG" sz="1600" dirty="0" smtClean="0">
                  <a:latin typeface="+mj-lt"/>
                </a:rPr>
                <a:t>[</a:t>
              </a:r>
              <a:r>
                <a:rPr lang="en-SG" sz="1600" dirty="0" err="1" smtClean="0">
                  <a:latin typeface="+mj-lt"/>
                </a:rPr>
                <a:t>Martinec</a:t>
              </a:r>
              <a:r>
                <a:rPr lang="en-US" sz="1600" dirty="0" smtClean="0">
                  <a:latin typeface="+mj-lt"/>
                </a:rPr>
                <a:t> </a:t>
              </a:r>
              <a:r>
                <a:rPr lang="en-US" sz="1600" dirty="0">
                  <a:latin typeface="+mj-lt"/>
                </a:rPr>
                <a:t>et al. </a:t>
              </a:r>
              <a:r>
                <a:rPr lang="en-SG" sz="1600" dirty="0" smtClean="0">
                  <a:latin typeface="+mj-lt"/>
                </a:rPr>
                <a:t>2007]</a:t>
              </a:r>
              <a:endParaRPr lang="en-SG" sz="1600" dirty="0"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27484" y="4191000"/>
            <a:ext cx="2773516" cy="1934932"/>
            <a:chOff x="5218716" y="3356622"/>
            <a:chExt cx="2773516" cy="1934932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701" y="3356622"/>
              <a:ext cx="2111815" cy="1520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218716" y="4953000"/>
              <a:ext cx="27735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 smtClean="0">
                  <a:latin typeface="+mj-lt"/>
                </a:rPr>
                <a:t>[</a:t>
              </a:r>
              <a:r>
                <a:rPr lang="en-US" sz="1600" dirty="0" err="1" smtClean="0">
                  <a:latin typeface="+mj-lt"/>
                </a:rPr>
                <a:t>Arie-Nachimson</a:t>
              </a:r>
              <a:r>
                <a:rPr lang="en-US" sz="1600" dirty="0" smtClean="0">
                  <a:latin typeface="+mj-lt"/>
                </a:rPr>
                <a:t> </a:t>
              </a:r>
              <a:r>
                <a:rPr lang="en-US" sz="1600" dirty="0">
                  <a:latin typeface="+mj-lt"/>
                </a:rPr>
                <a:t>et al. </a:t>
              </a:r>
              <a:r>
                <a:rPr lang="en-US" sz="1600" dirty="0" smtClean="0">
                  <a:latin typeface="+mj-lt"/>
                </a:rPr>
                <a:t>2012]</a:t>
              </a:r>
              <a:endParaRPr lang="en-SG" sz="1600" dirty="0">
                <a:latin typeface="+mj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054367" y="5725084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>
                <a:latin typeface="+mj-lt"/>
              </a:rPr>
              <a:t>[</a:t>
            </a:r>
            <a:r>
              <a:rPr lang="en-US" sz="1600" dirty="0" err="1" smtClean="0">
                <a:latin typeface="+mj-lt"/>
              </a:rPr>
              <a:t>Kahl</a:t>
            </a:r>
            <a:r>
              <a:rPr lang="en-US" sz="1600" dirty="0" smtClean="0">
                <a:latin typeface="+mj-lt"/>
              </a:rPr>
              <a:t> 2005]</a:t>
            </a:r>
            <a:endParaRPr lang="en-SG" sz="16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0142" y="1066800"/>
            <a:ext cx="404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j-lt"/>
              </a:rPr>
              <a:t>linear global solution to rotations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338072" y="1746346"/>
            <a:ext cx="2133600" cy="1383178"/>
            <a:chOff x="5334000" y="1954729"/>
            <a:chExt cx="2133600" cy="1383178"/>
          </a:xfrm>
        </p:grpSpPr>
        <p:sp>
          <p:nvSpPr>
            <p:cNvPr id="18" name="Rectangle 17"/>
            <p:cNvSpPr/>
            <p:nvPr/>
          </p:nvSpPr>
          <p:spPr>
            <a:xfrm>
              <a:off x="5450009" y="2999353"/>
              <a:ext cx="19656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 smtClean="0">
                  <a:latin typeface="+mj-lt"/>
                </a:rPr>
                <a:t>[Hartley et al. 2013]</a:t>
              </a:r>
              <a:endParaRPr lang="en-SG" sz="1600" dirty="0">
                <a:latin typeface="+mj-lt"/>
              </a:endParaRPr>
            </a:p>
          </p:txBody>
        </p:sp>
        <p:pic>
          <p:nvPicPr>
            <p:cNvPr id="6267" name="Picture 123"/>
            <p:cNvPicPr>
              <a:picLocks noChangeAspect="1" noChangeArrowheads="1"/>
            </p:cNvPicPr>
            <p:nvPr/>
          </p:nvPicPr>
          <p:blipFill>
            <a:blip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1954729"/>
              <a:ext cx="2133600" cy="1095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762000" y="3613762"/>
            <a:ext cx="40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j-lt"/>
              </a:rPr>
              <a:t>elegant quasi-convex optimization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6800" y="364002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</a:rPr>
              <a:t>linear global solution </a:t>
            </a:r>
            <a:r>
              <a:rPr lang="en-US" sz="1800" dirty="0" smtClean="0">
                <a:latin typeface="+mj-lt"/>
              </a:rPr>
              <a:t>to translations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559468" y="1600200"/>
            <a:ext cx="3051132" cy="1820723"/>
            <a:chOff x="5407152" y="4419601"/>
            <a:chExt cx="3051132" cy="1820723"/>
          </a:xfrm>
        </p:grpSpPr>
        <p:pic>
          <p:nvPicPr>
            <p:cNvPr id="6385" name="Picture 241"/>
            <p:cNvPicPr>
              <a:picLocks noChangeAspect="1" noChangeArrowheads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152" y="4419601"/>
              <a:ext cx="2441532" cy="1446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5684768" y="5901770"/>
              <a:ext cx="27735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600" dirty="0">
                  <a:latin typeface="+mj-lt"/>
                </a:rPr>
                <a:t>[</a:t>
              </a:r>
              <a:r>
                <a:rPr lang="en-US" sz="1600" dirty="0" smtClean="0">
                  <a:latin typeface="+mj-lt"/>
                </a:rPr>
                <a:t>Crandall et </a:t>
              </a:r>
              <a:r>
                <a:rPr lang="en-US" sz="1600" dirty="0">
                  <a:latin typeface="+mj-lt"/>
                </a:rPr>
                <a:t>al. </a:t>
              </a:r>
              <a:r>
                <a:rPr lang="en-US" sz="1600" dirty="0" smtClean="0">
                  <a:latin typeface="+mj-lt"/>
                </a:rPr>
                <a:t>2011]</a:t>
              </a:r>
              <a:endParaRPr lang="en-SG" sz="1600" dirty="0"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953000" y="1070654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j-lt"/>
              </a:rPr>
              <a:t>discrete-continuous optimization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89243" y="986228"/>
            <a:ext cx="3982757" cy="2478093"/>
            <a:chOff x="-3141785" y="2045822"/>
            <a:chExt cx="3715507" cy="179504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-3141785" y="2045822"/>
              <a:ext cx="3575018" cy="179504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-3001296" y="2679789"/>
              <a:ext cx="35750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+mj-lt"/>
                </a:rPr>
                <a:t>cannot solve translations</a:t>
              </a:r>
              <a:endParaRPr lang="en-SG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2000" y="3657752"/>
            <a:ext cx="3832163" cy="2719754"/>
            <a:chOff x="-3141785" y="1870772"/>
            <a:chExt cx="3575018" cy="1970097"/>
          </a:xfrm>
        </p:grpSpPr>
        <p:sp>
          <p:nvSpPr>
            <p:cNvPr id="30" name="Rectangle 29"/>
            <p:cNvSpPr/>
            <p:nvPr/>
          </p:nvSpPr>
          <p:spPr bwMode="auto">
            <a:xfrm>
              <a:off x="-3141785" y="1870772"/>
              <a:ext cx="3575018" cy="197009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-2700872" y="2679789"/>
              <a:ext cx="2615821" cy="334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+mj-lt"/>
                </a:rPr>
                <a:t>sensitive to outliers</a:t>
              </a:r>
              <a:endParaRPr lang="en-SG" dirty="0"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888523" y="986226"/>
            <a:ext cx="3940115" cy="2434696"/>
            <a:chOff x="-3141785" y="1917226"/>
            <a:chExt cx="3675726" cy="1763611"/>
          </a:xfrm>
        </p:grpSpPr>
        <p:sp>
          <p:nvSpPr>
            <p:cNvPr id="33" name="Rectangle 32"/>
            <p:cNvSpPr/>
            <p:nvPr/>
          </p:nvSpPr>
          <p:spPr bwMode="auto">
            <a:xfrm>
              <a:off x="-3141785" y="1917226"/>
              <a:ext cx="3575018" cy="176361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-3010548" y="2527558"/>
              <a:ext cx="3544489" cy="334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+mj-lt"/>
                </a:rPr>
                <a:t>require coplanar cameras</a:t>
              </a:r>
              <a:endParaRPr lang="en-SG" dirty="0">
                <a:latin typeface="+mj-l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00601" y="3578745"/>
            <a:ext cx="4330031" cy="2659303"/>
            <a:chOff x="-3141863" y="1870772"/>
            <a:chExt cx="4039480" cy="1926308"/>
          </a:xfrm>
        </p:grpSpPr>
        <p:sp>
          <p:nvSpPr>
            <p:cNvPr id="36" name="Rectangle 35"/>
            <p:cNvSpPr/>
            <p:nvPr/>
          </p:nvSpPr>
          <p:spPr bwMode="auto">
            <a:xfrm>
              <a:off x="-3141785" y="1870772"/>
              <a:ext cx="3575018" cy="19263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3141863" y="2752608"/>
              <a:ext cx="4039480" cy="334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+mj-lt"/>
                </a:rPr>
                <a:t>degenerate at collinear motion</a:t>
              </a:r>
              <a:endParaRPr lang="en-SG" dirty="0">
                <a:latin typeface="+mj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100" y="2764145"/>
            <a:ext cx="6019800" cy="15696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+mj-lt"/>
              </a:rPr>
              <a:t>Desirable features: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latin typeface="+mj-lt"/>
              </a:rPr>
              <a:t>Solve both rotations &amp; translations;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latin typeface="+mj-lt"/>
              </a:rPr>
              <a:t>Linear &amp; robust solution;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latin typeface="+mj-lt"/>
              </a:rPr>
              <a:t>No degeneracy.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1215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22" grpId="0"/>
      <p:bldP spid="24" grpId="0"/>
      <p:bldP spid="25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Input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Epipolar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Geometry</a:t>
            </a:r>
            <a:endParaRPr lang="en-S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The essential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400" dirty="0" smtClean="0"/>
                  <a:t> encodes the relative motion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255" t="-8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19200" y="2386083"/>
                <a:ext cx="2897140" cy="712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𝑖𝑗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𝑖𝑗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</m:sub>
                          </m:sSub>
                          <m:r>
                            <a:rPr lang="en-US" sz="32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𝑖𝑗</m:t>
                          </m:r>
                        </m:sup>
                      </m:sSup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386083"/>
                <a:ext cx="2897140" cy="712311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99" y="1752600"/>
            <a:ext cx="2443641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5542384" y="4936893"/>
            <a:ext cx="1436914" cy="1045207"/>
            <a:chOff x="5542384" y="4936893"/>
            <a:chExt cx="1436914" cy="1045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799270" y="5508509"/>
                  <a:ext cx="671018" cy="473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𝑖𝑗</m:t>
                            </m:r>
                          </m:sup>
                        </m:s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270" y="5508509"/>
                  <a:ext cx="671018" cy="473591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reeform 8"/>
            <p:cNvSpPr/>
            <p:nvPr/>
          </p:nvSpPr>
          <p:spPr bwMode="auto">
            <a:xfrm>
              <a:off x="5542384" y="4936893"/>
              <a:ext cx="1436914" cy="571616"/>
            </a:xfrm>
            <a:custGeom>
              <a:avLst/>
              <a:gdLst>
                <a:gd name="connsiteX0" fmla="*/ 0 w 1436914"/>
                <a:gd name="connsiteY0" fmla="*/ 0 h 571616"/>
                <a:gd name="connsiteX1" fmla="*/ 559836 w 1436914"/>
                <a:gd name="connsiteY1" fmla="*/ 559836 h 571616"/>
                <a:gd name="connsiteX2" fmla="*/ 1436914 w 1436914"/>
                <a:gd name="connsiteY2" fmla="*/ 326571 h 57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6914" h="571616">
                  <a:moveTo>
                    <a:pt x="0" y="0"/>
                  </a:moveTo>
                  <a:cubicBezTo>
                    <a:pt x="160175" y="252704"/>
                    <a:pt x="320350" y="505408"/>
                    <a:pt x="559836" y="559836"/>
                  </a:cubicBezTo>
                  <a:cubicBezTo>
                    <a:pt x="799322" y="614265"/>
                    <a:pt x="1118118" y="470418"/>
                    <a:pt x="1436914" y="326571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589037" y="4750280"/>
            <a:ext cx="1642187" cy="596025"/>
            <a:chOff x="5589037" y="4750280"/>
            <a:chExt cx="1642187" cy="596025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5589037" y="4750280"/>
              <a:ext cx="1642187" cy="25192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051403" y="4872714"/>
                  <a:ext cx="605487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𝑖𝑗</m:t>
                            </m:r>
                          </m:sup>
                        </m:s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403" y="4872714"/>
                  <a:ext cx="605487" cy="473591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8200" y="3976286"/>
                <a:ext cx="833946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𝐸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𝑖𝑗</m:t>
                          </m:r>
                        </m:sup>
                      </m:sSup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76286"/>
                <a:ext cx="833946" cy="600805"/>
              </a:xfrm>
              <a:prstGeom prst="rect">
                <a:avLst/>
              </a:prstGeom>
              <a:blipFill rotWithShape="1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 bwMode="auto">
          <a:xfrm>
            <a:off x="1750284" y="4136735"/>
            <a:ext cx="609600" cy="276895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grpSp>
        <p:nvGrpSpPr>
          <p:cNvPr id="20" name="Group 19"/>
          <p:cNvGrpSpPr/>
          <p:nvPr/>
        </p:nvGrpSpPr>
        <p:grpSpPr>
          <a:xfrm>
            <a:off x="2365621" y="3962400"/>
            <a:ext cx="2282579" cy="601144"/>
            <a:chOff x="2365621" y="3962400"/>
            <a:chExt cx="2282579" cy="6011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3901842" y="3962400"/>
                  <a:ext cx="746358" cy="6008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sz="3200" i="1">
                                <a:latin typeface="Cambria Math"/>
                              </a:rPr>
                              <m:t>𝑖𝑗</m:t>
                            </m:r>
                          </m:sup>
                        </m:sSup>
                      </m:oMath>
                    </m:oMathPara>
                  </a14:m>
                  <a:endParaRPr lang="en-SG" sz="32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1842" y="3962400"/>
                  <a:ext cx="746358" cy="600805"/>
                </a:xfrm>
                <a:prstGeom prst="rect">
                  <a:avLst/>
                </a:prstGeom>
                <a:blipFill rotWithShape="1">
                  <a:blip r:embed="rId9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365621" y="3962739"/>
                  <a:ext cx="834779" cy="600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/>
                              </a:rPr>
                              <m:t>𝑖𝑗</m:t>
                            </m:r>
                          </m:sup>
                        </m:sSup>
                      </m:oMath>
                    </m:oMathPara>
                  </a14:m>
                  <a:endParaRPr lang="en-SG" sz="32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5621" y="3962739"/>
                  <a:ext cx="834779" cy="600805"/>
                </a:xfrm>
                <a:prstGeom prst="rect">
                  <a:avLst/>
                </a:prstGeom>
                <a:blipFill rotWithShape="1">
                  <a:blip r:embed="rId10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3149475" y="4034135"/>
              <a:ext cx="795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and</a:t>
              </a:r>
              <a:endParaRPr lang="en-SG" dirty="0">
                <a:latin typeface="+mj-lt"/>
              </a:endParaRPr>
            </a:p>
          </p:txBody>
        </p:sp>
      </p:grp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linear equation from every two cameras</a:t>
            </a:r>
            <a:endParaRPr lang="en-S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</a:t>
            </a:r>
            <a:endParaRPr lang="en-SG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0" r="50000"/>
          <a:stretch/>
        </p:blipFill>
        <p:spPr bwMode="auto">
          <a:xfrm>
            <a:off x="1041091" y="3674567"/>
            <a:ext cx="761999" cy="85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4479409"/>
                <a:ext cx="565219" cy="473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479409"/>
                <a:ext cx="565219" cy="47359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50271" y="5317609"/>
                <a:ext cx="1706749" cy="473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271" y="5317609"/>
                <a:ext cx="1706749" cy="4735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03160" y="1723461"/>
                <a:ext cx="2940292" cy="474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=[      ,  ,  ]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160" y="1723461"/>
                <a:ext cx="2940292" cy="47410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37267" y="3146966"/>
                <a:ext cx="671018" cy="473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267" y="3146966"/>
                <a:ext cx="671018" cy="47359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25448" y="1726270"/>
                <a:ext cx="521488" cy="483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66FF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66FF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66FF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66FF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SG" dirty="0">
                  <a:solidFill>
                    <a:srgbClr val="33CC33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48" y="1726270"/>
                <a:ext cx="521488" cy="48353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651560" y="1728130"/>
                <a:ext cx="521488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33CC33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33CC33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3CC33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33CC33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SG" dirty="0">
                  <a:solidFill>
                    <a:srgbClr val="33CC33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560" y="1728130"/>
                <a:ext cx="521488" cy="48167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18160" y="1728899"/>
                <a:ext cx="521488" cy="48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160" y="1728899"/>
                <a:ext cx="521488" cy="48090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 flipV="1">
            <a:off x="1329008" y="2826445"/>
            <a:ext cx="142444" cy="18897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66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803228" y="4335205"/>
            <a:ext cx="1653540" cy="990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142597" y="4172373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 smtClean="0">
                          <a:solidFill>
                            <a:srgbClr val="33CC33"/>
                          </a:solidFill>
                          <a:latin typeface="Cambria Math"/>
                          <a:ea typeface="Cambria Math"/>
                        </a:rPr>
                        <m:t>⨀</m:t>
                      </m:r>
                    </m:oMath>
                  </m:oMathPara>
                </a14:m>
                <a:endParaRPr lang="en-SG" sz="1800" dirty="0">
                  <a:solidFill>
                    <a:srgbClr val="33CC33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97" y="4172373"/>
                <a:ext cx="442750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2665204" y="2284515"/>
            <a:ext cx="1653540" cy="1889760"/>
            <a:chOff x="3367317" y="2860756"/>
            <a:chExt cx="1653540" cy="1889760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51750"/>
            <a:stretch/>
          </p:blipFill>
          <p:spPr bwMode="auto">
            <a:xfrm>
              <a:off x="3747926" y="3727065"/>
              <a:ext cx="649573" cy="85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" name="Group 37"/>
            <p:cNvGrpSpPr/>
            <p:nvPr/>
          </p:nvGrpSpPr>
          <p:grpSpPr>
            <a:xfrm rot="20784739">
              <a:off x="3367317" y="2860756"/>
              <a:ext cx="1653540" cy="1889760"/>
              <a:chOff x="3168256" y="3809517"/>
              <a:chExt cx="1653540" cy="188976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V="1">
                <a:off x="3694036" y="3809517"/>
                <a:ext cx="142444" cy="188976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168256" y="5318277"/>
                <a:ext cx="1653540" cy="9906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507625" y="5155445"/>
                    <a:ext cx="4427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1800" i="1" smtClean="0">
                              <a:solidFill>
                                <a:srgbClr val="33CC33"/>
                              </a:solidFill>
                              <a:latin typeface="Cambria Math"/>
                              <a:ea typeface="Cambria Math"/>
                            </a:rPr>
                            <m:t>⨀</m:t>
                          </m:r>
                        </m:oMath>
                      </m:oMathPara>
                    </a14:m>
                    <a:endParaRPr lang="en-SG" sz="1800" dirty="0">
                      <a:solidFill>
                        <a:srgbClr val="33CC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7625" y="5155445"/>
                    <a:ext cx="442750" cy="369332"/>
                  </a:xfrm>
                  <a:prstGeom prst="rect">
                    <a:avLst/>
                  </a:prstGeom>
                  <a:blipFill rotWithShape="1">
                    <a:blip r:embed="rId15" cstate="print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" name="Freeform 19"/>
          <p:cNvSpPr/>
          <p:nvPr/>
        </p:nvSpPr>
        <p:spPr bwMode="auto">
          <a:xfrm rot="21158813">
            <a:off x="1513440" y="3592587"/>
            <a:ext cx="1585620" cy="238445"/>
          </a:xfrm>
          <a:custGeom>
            <a:avLst/>
            <a:gdLst>
              <a:gd name="connsiteX0" fmla="*/ 0 w 692727"/>
              <a:gd name="connsiteY0" fmla="*/ 434109 h 434109"/>
              <a:gd name="connsiteX1" fmla="*/ 249382 w 692727"/>
              <a:gd name="connsiteY1" fmla="*/ 18473 h 434109"/>
              <a:gd name="connsiteX2" fmla="*/ 692727 w 692727"/>
              <a:gd name="connsiteY2" fmla="*/ 323273 h 43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727" h="434109">
                <a:moveTo>
                  <a:pt x="0" y="434109"/>
                </a:moveTo>
                <a:cubicBezTo>
                  <a:pt x="66964" y="235527"/>
                  <a:pt x="133928" y="36946"/>
                  <a:pt x="249382" y="18473"/>
                </a:cubicBezTo>
                <a:cubicBezTo>
                  <a:pt x="364837" y="0"/>
                  <a:pt x="528782" y="161636"/>
                  <a:pt x="692727" y="323273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 rot="20984217">
                <a:off x="3710173" y="3874725"/>
                <a:ext cx="593560" cy="473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84217">
                <a:off x="3710173" y="3874725"/>
                <a:ext cx="593560" cy="47359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280898" y="365832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S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</a:t>
            </a:r>
            <a:r>
              <a:rPr lang="en-SG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Martinec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et al. </a:t>
            </a:r>
            <a:r>
              <a:rPr lang="en-S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2007]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858417" y="2209800"/>
            <a:ext cx="3980783" cy="473591"/>
            <a:chOff x="728235" y="1748135"/>
            <a:chExt cx="3980783" cy="473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2270618" y="1748135"/>
                  <a:ext cx="2438400" cy="47359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12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618" y="1748135"/>
                  <a:ext cx="2438400" cy="473591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728235" y="1794301"/>
                  <a:ext cx="1489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0" smtClean="0">
                            <a:latin typeface="Cambria Math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cam</m:t>
                        </m:r>
                        <m:r>
                          <a:rPr lang="en-US" sz="1800" b="0" i="0" baseline="-25000" smtClean="0">
                            <a:latin typeface="Cambria Math"/>
                          </a:rPr>
                          <m:t>1</m:t>
                        </m:r>
                        <m:r>
                          <a:rPr lang="en-US" sz="1800" b="0" i="0" smtClean="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cam</m:t>
                        </m:r>
                        <m:r>
                          <a:rPr lang="en-US" sz="1800" b="0" i="0" baseline="-25000" smtClean="0">
                            <a:latin typeface="Cambria Math"/>
                          </a:rPr>
                          <m:t>2</m:t>
                        </m:r>
                        <m:r>
                          <a:rPr lang="en-US" sz="1800" b="0" i="0" smtClean="0">
                            <a:latin typeface="Cambria Math"/>
                          </a:rPr>
                          <m:t>}</m:t>
                        </m:r>
                      </m:oMath>
                    </m:oMathPara>
                  </a14:m>
                  <a:endParaRPr lang="en-SG" sz="1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35" y="1794301"/>
                  <a:ext cx="1489510" cy="369332"/>
                </a:xfrm>
                <a:prstGeom prst="rect">
                  <a:avLst/>
                </a:prstGeom>
                <a:blipFill rotWithShape="1">
                  <a:blip r:embed="rId18" cstate="print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5374957" y="3733800"/>
            <a:ext cx="2351679" cy="473188"/>
            <a:chOff x="1244775" y="3272135"/>
            <a:chExt cx="2351679" cy="473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3104011" y="3283658"/>
                  <a:ext cx="492443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…</m:t>
                        </m:r>
                      </m:oMath>
                    </m:oMathPara>
                  </a14:m>
                  <a:endParaRPr lang="en-US" b="0" dirty="0" smtClean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4011" y="3283658"/>
                  <a:ext cx="492443" cy="461665"/>
                </a:xfrm>
                <a:prstGeom prst="rect">
                  <a:avLst/>
                </a:prstGeom>
                <a:blipFill rotWithShape="1">
                  <a:blip r:embed="rId19" cstate="print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1244775" y="3272135"/>
                  <a:ext cx="49244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…</m:t>
                        </m:r>
                      </m:oMath>
                    </m:oMathPara>
                  </a14:m>
                  <a:endParaRPr lang="en-US" b="0" dirty="0" smtClean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75" y="3272135"/>
                  <a:ext cx="492443" cy="461665"/>
                </a:xfrm>
                <a:prstGeom prst="rect">
                  <a:avLst/>
                </a:prstGeom>
                <a:blipFill rotWithShape="1">
                  <a:blip r:embed="rId20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/>
          <p:cNvGrpSpPr/>
          <p:nvPr/>
        </p:nvGrpSpPr>
        <p:grpSpPr>
          <a:xfrm>
            <a:off x="4858417" y="2976265"/>
            <a:ext cx="3904583" cy="476284"/>
            <a:chOff x="728235" y="2514600"/>
            <a:chExt cx="3904583" cy="47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2194418" y="2514600"/>
                  <a:ext cx="2438400" cy="47628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23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418" y="2514600"/>
                  <a:ext cx="2438400" cy="476284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728235" y="2514600"/>
                  <a:ext cx="1489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0" smtClean="0">
                            <a:latin typeface="Cambria Math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cam</m:t>
                        </m:r>
                        <m:r>
                          <a:rPr lang="en-US" sz="1800" b="0" i="0" baseline="-25000" smtClean="0">
                            <a:latin typeface="Cambria Math"/>
                          </a:rPr>
                          <m:t>2</m:t>
                        </m:r>
                        <m:r>
                          <a:rPr lang="en-US" sz="1800" b="0" i="0" smtClean="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cam</m:t>
                        </m:r>
                        <m:r>
                          <a:rPr lang="en-US" sz="1800" b="0" i="0" baseline="-25000" smtClean="0">
                            <a:latin typeface="Cambria Math"/>
                          </a:rPr>
                          <m:t>3</m:t>
                        </m:r>
                        <m:r>
                          <a:rPr lang="en-US" sz="1800" b="0" i="0" smtClean="0">
                            <a:latin typeface="Cambria Math"/>
                          </a:rPr>
                          <m:t>}</m:t>
                        </m:r>
                      </m:oMath>
                    </m:oMathPara>
                  </a14:m>
                  <a:endParaRPr lang="en-SG" sz="1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35" y="2514600"/>
                  <a:ext cx="1489510" cy="369332"/>
                </a:xfrm>
                <a:prstGeom prst="rect">
                  <a:avLst/>
                </a:prstGeom>
                <a:blipFill rotWithShape="1">
                  <a:blip r:embed="rId22" cstate="print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4876800" y="4564962"/>
            <a:ext cx="3909528" cy="461665"/>
            <a:chOff x="746618" y="4103297"/>
            <a:chExt cx="3909528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217745" y="4103297"/>
                  <a:ext cx="2438401" cy="46166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𝑚𝑛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745" y="4103297"/>
                  <a:ext cx="2438401" cy="461665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746618" y="4145640"/>
                  <a:ext cx="15760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0" smtClean="0">
                            <a:latin typeface="Cambria Math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camm</m:t>
                        </m:r>
                        <m:r>
                          <a:rPr lang="en-US" sz="1800" b="0" i="0" smtClean="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camn</m:t>
                        </m:r>
                        <m:r>
                          <a:rPr lang="en-US" sz="1800" b="0" i="0" smtClean="0">
                            <a:latin typeface="Cambria Math"/>
                          </a:rPr>
                          <m:t>}</m:t>
                        </m:r>
                      </m:oMath>
                    </m:oMathPara>
                  </a14:m>
                  <a:endParaRPr lang="en-SG" sz="18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18" y="4145640"/>
                  <a:ext cx="1576072" cy="369332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b="-1833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36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5" grpId="0" animBg="1"/>
      <p:bldP spid="6" grpId="0" animBg="1"/>
      <p:bldP spid="8" grpId="0" animBg="1"/>
      <p:bldP spid="24" grpId="0" animBg="1"/>
      <p:bldP spid="20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ight Arrow 60"/>
          <p:cNvSpPr/>
          <p:nvPr/>
        </p:nvSpPr>
        <p:spPr bwMode="auto">
          <a:xfrm>
            <a:off x="4114800" y="1371601"/>
            <a:ext cx="990600" cy="458868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09372" y="1219200"/>
                <a:ext cx="3629228" cy="103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+mn-lt"/>
                  </a:rPr>
                  <a:t>Input:</a:t>
                </a:r>
              </a:p>
              <a:p>
                <a:pPr algn="ctr"/>
                <a:endParaRPr lang="en-US" altLang="zh-CN" sz="1800" dirty="0" smtClean="0">
                  <a:latin typeface="+mn-lt"/>
                </a:endParaRPr>
              </a:p>
              <a:p>
                <a:r>
                  <a:rPr lang="en-US" altLang="zh-CN" sz="1800" dirty="0" smtClean="0">
                    <a:latin typeface="+mn-lt"/>
                  </a:rPr>
                  <a:t>Relative translations: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𝑖𝑗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𝑖𝑘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𝑗𝑘</m:t>
                        </m:r>
                      </m:sup>
                    </m:sSup>
                  </m:oMath>
                </a14:m>
                <a:r>
                  <a:rPr lang="en-US" altLang="zh-CN" sz="1800" dirty="0" smtClean="0">
                    <a:latin typeface="+mn-lt"/>
                  </a:rPr>
                  <a:t> 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2" y="1219200"/>
                <a:ext cx="3629228" cy="1037976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1342" t="-4118" b="-7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257800" y="1219200"/>
                <a:ext cx="3200400" cy="103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+mn-lt"/>
                  </a:rPr>
                  <a:t>Output:</a:t>
                </a:r>
              </a:p>
              <a:p>
                <a:pPr algn="ctr"/>
                <a:endParaRPr lang="en-US" altLang="zh-CN" sz="1800" dirty="0" smtClean="0">
                  <a:latin typeface="+mn-lt"/>
                </a:endParaRPr>
              </a:p>
              <a:p>
                <a:r>
                  <a:rPr lang="en-US" altLang="zh-CN" sz="1800" dirty="0" smtClean="0">
                    <a:latin typeface="+mn-lt"/>
                  </a:rPr>
                  <a:t>Camera positions: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219200"/>
                <a:ext cx="3200400" cy="1037976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1714" t="-4118" b="-6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687" r="-5000"/>
          <a:stretch>
            <a:fillRect/>
          </a:stretch>
        </p:blipFill>
        <p:spPr bwMode="auto">
          <a:xfrm>
            <a:off x="5839028" y="5307881"/>
            <a:ext cx="838200" cy="62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Straight Arrow Connector 54"/>
          <p:cNvCxnSpPr/>
          <p:nvPr/>
        </p:nvCxnSpPr>
        <p:spPr bwMode="auto">
          <a:xfrm>
            <a:off x="3209329" y="5704704"/>
            <a:ext cx="249321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5" r="50000"/>
          <a:stretch>
            <a:fillRect/>
          </a:stretch>
        </p:blipFill>
        <p:spPr bwMode="auto">
          <a:xfrm rot="1452265">
            <a:off x="2425958" y="5279981"/>
            <a:ext cx="762000" cy="70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5" name="Straight Arrow Connector 84"/>
          <p:cNvCxnSpPr/>
          <p:nvPr/>
        </p:nvCxnSpPr>
        <p:spPr bwMode="auto">
          <a:xfrm flipV="1">
            <a:off x="2925523" y="3968005"/>
            <a:ext cx="1001097" cy="13833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/>
          <p:nvPr/>
        </p:nvCxnSpPr>
        <p:spPr bwMode="auto">
          <a:xfrm flipH="1" flipV="1">
            <a:off x="4679437" y="3925323"/>
            <a:ext cx="1340363" cy="149695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Rectangle 86"/>
          <p:cNvSpPr/>
          <p:nvPr/>
        </p:nvSpPr>
        <p:spPr>
          <a:xfrm>
            <a:off x="2364570" y="5715000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c</a:t>
            </a:r>
            <a:r>
              <a:rPr lang="en-US" i="1" baseline="-25000" dirty="0" smtClean="0">
                <a:solidFill>
                  <a:srgbClr val="FF0000"/>
                </a:solidFill>
              </a:rPr>
              <a:t>i</a:t>
            </a:r>
            <a:endParaRPr lang="en-SG" i="1" baseline="-25000" dirty="0">
              <a:solidFill>
                <a:srgbClr val="FF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83179" y="5786734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c</a:t>
            </a:r>
            <a:r>
              <a:rPr lang="en-US" i="1" baseline="-25000" dirty="0" err="1" smtClean="0">
                <a:solidFill>
                  <a:srgbClr val="FF0000"/>
                </a:solidFill>
              </a:rPr>
              <a:t>j</a:t>
            </a:r>
            <a:endParaRPr lang="en-SG" i="1" baseline="-25000" dirty="0">
              <a:solidFill>
                <a:srgbClr val="FF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38600" y="3657600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c</a:t>
            </a:r>
            <a:r>
              <a:rPr lang="en-US" i="1" baseline="-25000" dirty="0" err="1">
                <a:solidFill>
                  <a:srgbClr val="FF0000"/>
                </a:solidFill>
              </a:rPr>
              <a:t>k</a:t>
            </a:r>
            <a:endParaRPr lang="en-SG" i="1" baseline="-25000" dirty="0">
              <a:solidFill>
                <a:srgbClr val="FF0000"/>
              </a:solidFill>
            </a:endParaRPr>
          </a:p>
        </p:txBody>
      </p:sp>
      <p:grpSp>
        <p:nvGrpSpPr>
          <p:cNvPr id="97" name="Group 96"/>
          <p:cNvGrpSpPr>
            <a:grpSpLocks/>
          </p:cNvGrpSpPr>
          <p:nvPr/>
        </p:nvGrpSpPr>
        <p:grpSpPr bwMode="auto">
          <a:xfrm rot="683484">
            <a:off x="4004378" y="3444249"/>
            <a:ext cx="583856" cy="311626"/>
            <a:chOff x="1631" y="2653"/>
            <a:chExt cx="813" cy="466"/>
          </a:xfrm>
        </p:grpSpPr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Oval 98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Oval 100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Oval 102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Oval 103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Registration (3 cameras)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2829" y="4413965"/>
                <a:ext cx="651845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𝑖𝑘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29" y="4413965"/>
                <a:ext cx="651845" cy="473591"/>
              </a:xfrm>
              <a:prstGeom prst="rect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944760" y="5751350"/>
                <a:ext cx="622478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60" y="5751350"/>
                <a:ext cx="622478" cy="473591"/>
              </a:xfrm>
              <a:prstGeom prst="rect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469211" y="4384213"/>
                <a:ext cx="748282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𝑗𝑘</m:t>
                          </m:r>
                        </m:sup>
                      </m:sSup>
                      <m:r>
                        <a:rPr lang="en-SG" i="1" dirty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211" y="4384213"/>
                <a:ext cx="748282" cy="473591"/>
              </a:xfrm>
              <a:prstGeom prst="rect">
                <a:avLst/>
              </a:prstGeom>
              <a:blipFill rotWithShape="1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85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42" grpId="0" animBg="1"/>
      <p:bldP spid="87" grpId="0"/>
      <p:bldP spid="88" grpId="0"/>
      <p:bldP spid="8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Registration (3 cameras)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40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40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are known,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40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SG" sz="2400" dirty="0"/>
                  <a:t> can be computed by</a:t>
                </a:r>
                <a:r>
                  <a:rPr lang="en-SG" sz="2400" dirty="0" smtClean="0"/>
                  <a:t>:</a:t>
                </a:r>
                <a:endParaRPr lang="en-SG" sz="24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255" t="-9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5" r="50000"/>
          <a:stretch>
            <a:fillRect/>
          </a:stretch>
        </p:blipFill>
        <p:spPr bwMode="auto">
          <a:xfrm rot="1452265">
            <a:off x="2425958" y="5279981"/>
            <a:ext cx="762000" cy="70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1" name="Straight Arrow Connector 110"/>
          <p:cNvCxnSpPr/>
          <p:nvPr/>
        </p:nvCxnSpPr>
        <p:spPr bwMode="auto">
          <a:xfrm flipV="1">
            <a:off x="2925523" y="3968005"/>
            <a:ext cx="1001097" cy="13833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Rectangle 114"/>
          <p:cNvSpPr/>
          <p:nvPr/>
        </p:nvSpPr>
        <p:spPr>
          <a:xfrm>
            <a:off x="2364570" y="5715000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</a:t>
            </a:r>
            <a:r>
              <a:rPr lang="en-US" i="1" baseline="-25000" dirty="0" smtClean="0"/>
              <a:t>i</a:t>
            </a:r>
            <a:endParaRPr lang="en-SG" i="1" baseline="-25000" dirty="0"/>
          </a:p>
        </p:txBody>
      </p:sp>
      <p:cxnSp>
        <p:nvCxnSpPr>
          <p:cNvPr id="92" name="Straight Arrow Connector 91"/>
          <p:cNvCxnSpPr/>
          <p:nvPr/>
        </p:nvCxnSpPr>
        <p:spPr bwMode="auto">
          <a:xfrm>
            <a:off x="3209329" y="5704704"/>
            <a:ext cx="249321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Group 2"/>
          <p:cNvGrpSpPr/>
          <p:nvPr/>
        </p:nvGrpSpPr>
        <p:grpSpPr>
          <a:xfrm>
            <a:off x="5839028" y="5307881"/>
            <a:ext cx="838200" cy="940518"/>
            <a:chOff x="5839028" y="5307881"/>
            <a:chExt cx="838200" cy="940518"/>
          </a:xfrm>
        </p:grpSpPr>
        <p:pic>
          <p:nvPicPr>
            <p:cNvPr id="90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64687" r="-5000"/>
            <a:stretch>
              <a:fillRect/>
            </a:stretch>
          </p:blipFill>
          <p:spPr bwMode="auto">
            <a:xfrm>
              <a:off x="5839028" y="5307881"/>
              <a:ext cx="838200" cy="62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Rectangle 115"/>
            <p:cNvSpPr/>
            <p:nvPr/>
          </p:nvSpPr>
          <p:spPr>
            <a:xfrm>
              <a:off x="6083179" y="5786734"/>
              <a:ext cx="3786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 smtClean="0"/>
                <a:t>c</a:t>
              </a:r>
              <a:r>
                <a:rPr lang="en-US" i="1" baseline="-25000" dirty="0" err="1" smtClean="0"/>
                <a:t>j</a:t>
              </a:r>
              <a:endParaRPr lang="en-SG" i="1" baseline="-250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004378" y="3444249"/>
            <a:ext cx="583856" cy="675016"/>
            <a:chOff x="4004378" y="3444249"/>
            <a:chExt cx="583856" cy="675016"/>
          </a:xfrm>
        </p:grpSpPr>
        <p:grpSp>
          <p:nvGrpSpPr>
            <p:cNvPr id="11" name="Group 50"/>
            <p:cNvGrpSpPr>
              <a:grpSpLocks/>
            </p:cNvGrpSpPr>
            <p:nvPr/>
          </p:nvGrpSpPr>
          <p:grpSpPr bwMode="auto">
            <a:xfrm rot="683484">
              <a:off x="4004378" y="3444249"/>
              <a:ext cx="583856" cy="311626"/>
              <a:chOff x="1631" y="2653"/>
              <a:chExt cx="813" cy="466"/>
            </a:xfrm>
          </p:grpSpPr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Oval 54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Oval 56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Oval 57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Oval 58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Rectangle 59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61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64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4038600" y="3657600"/>
              <a:ext cx="4122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 smtClean="0">
                  <a:solidFill>
                    <a:srgbClr val="FF0000"/>
                  </a:solidFill>
                </a:rPr>
                <a:t>c</a:t>
              </a:r>
              <a:r>
                <a:rPr lang="en-US" i="1" baseline="-25000" dirty="0" err="1">
                  <a:solidFill>
                    <a:srgbClr val="FF0000"/>
                  </a:solidFill>
                </a:rPr>
                <a:t>k</a:t>
              </a:r>
              <a:endParaRPr lang="en-SG" i="1" baseline="-250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763320" y="2468688"/>
                <a:ext cx="2942280" cy="426912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>
                              <a:latin typeface="Cambria Math"/>
                            </a:rPr>
                            <m:t>𝑖𝑘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320" y="2468688"/>
                <a:ext cx="2942280" cy="42691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 bwMode="auto">
          <a:xfrm>
            <a:off x="3200400" y="5704705"/>
            <a:ext cx="249321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69"/>
          <p:cNvGrpSpPr/>
          <p:nvPr/>
        </p:nvGrpSpPr>
        <p:grpSpPr>
          <a:xfrm>
            <a:off x="5830099" y="5307882"/>
            <a:ext cx="838200" cy="940518"/>
            <a:chOff x="5839028" y="5307881"/>
            <a:chExt cx="838200" cy="940518"/>
          </a:xfrm>
        </p:grpSpPr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64687" r="-5000"/>
            <a:stretch>
              <a:fillRect/>
            </a:stretch>
          </p:blipFill>
          <p:spPr bwMode="auto">
            <a:xfrm>
              <a:off x="5839028" y="5307881"/>
              <a:ext cx="838200" cy="62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Rectangle 71"/>
            <p:cNvSpPr/>
            <p:nvPr/>
          </p:nvSpPr>
          <p:spPr>
            <a:xfrm>
              <a:off x="6083179" y="5786734"/>
              <a:ext cx="3786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 smtClean="0"/>
                <a:t>c</a:t>
              </a:r>
              <a:r>
                <a:rPr lang="en-US" i="1" baseline="-25000" dirty="0" err="1" smtClean="0"/>
                <a:t>j</a:t>
              </a:r>
              <a:endParaRPr lang="en-SG" i="1" baseline="-25000" dirty="0"/>
            </a:p>
          </p:txBody>
        </p:sp>
      </p:grpSp>
      <p:sp>
        <p:nvSpPr>
          <p:cNvPr id="73" name="TextBox 3"/>
          <p:cNvSpPr txBox="1">
            <a:spLocks noChangeArrowheads="1"/>
          </p:cNvSpPr>
          <p:nvPr/>
        </p:nvSpPr>
        <p:spPr bwMode="auto">
          <a:xfrm>
            <a:off x="1537258" y="2480356"/>
            <a:ext cx="19672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+mn-lt"/>
              </a:rPr>
              <a:t>A linear equation:</a:t>
            </a:r>
            <a:endParaRPr lang="en-SG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982063" y="1295400"/>
                <a:ext cx="848437" cy="369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063" y="1295400"/>
                <a:ext cx="848437" cy="369653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14864" y="1706688"/>
                <a:ext cx="537134" cy="4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 sz="1800">
                              <a:latin typeface="Cambria Math"/>
                            </a:rPr>
                            <m:t>𝑖𝑘</m:t>
                          </m:r>
                        </m:sup>
                      </m:sSubSup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864" y="1706688"/>
                <a:ext cx="537134" cy="426912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 bwMode="auto">
          <a:xfrm flipV="1">
            <a:off x="5795348" y="1485900"/>
            <a:ext cx="1216002" cy="324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/>
          <p:cNvCxnSpPr/>
          <p:nvPr/>
        </p:nvCxnSpPr>
        <p:spPr bwMode="auto">
          <a:xfrm>
            <a:off x="5747723" y="1861271"/>
            <a:ext cx="1282677" cy="532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" name="Group 15"/>
          <p:cNvGrpSpPr/>
          <p:nvPr/>
        </p:nvGrpSpPr>
        <p:grpSpPr>
          <a:xfrm>
            <a:off x="2770463" y="5076888"/>
            <a:ext cx="963337" cy="1059711"/>
            <a:chOff x="2770463" y="5076888"/>
            <a:chExt cx="963337" cy="1059711"/>
          </a:xfrm>
        </p:grpSpPr>
        <p:sp>
          <p:nvSpPr>
            <p:cNvPr id="14" name="Arc 13"/>
            <p:cNvSpPr/>
            <p:nvPr/>
          </p:nvSpPr>
          <p:spPr bwMode="auto">
            <a:xfrm>
              <a:off x="2770463" y="5185580"/>
              <a:ext cx="655608" cy="951019"/>
            </a:xfrm>
            <a:prstGeom prst="arc">
              <a:avLst>
                <a:gd name="adj1" fmla="val 16200000"/>
                <a:gd name="adj2" fmla="val 612638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3295090" y="5076888"/>
                  <a:ext cx="438710" cy="3696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180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SG" sz="1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090" y="5076888"/>
                  <a:ext cx="438710" cy="369653"/>
                </a:xfrm>
                <a:prstGeom prst="rect">
                  <a:avLst/>
                </a:prstGeom>
                <a:blipFill rotWithShape="1">
                  <a:blip r:embed="rId8" cstate="print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752829" y="4413965"/>
                <a:ext cx="651845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𝑖𝑘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29" y="4413965"/>
                <a:ext cx="651845" cy="473591"/>
              </a:xfrm>
              <a:prstGeom prst="rect">
                <a:avLst/>
              </a:prstGeom>
              <a:blipFill rotWithShape="1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944760" y="5751350"/>
                <a:ext cx="622478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60" y="5751350"/>
                <a:ext cx="622478" cy="473591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737100" y="2492375"/>
                <a:ext cx="848437" cy="369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en-SG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100" y="2492375"/>
                <a:ext cx="848437" cy="369653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343524" y="2464594"/>
                <a:ext cx="537134" cy="4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18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 sz="18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𝑖𝑘</m:t>
                          </m:r>
                        </m:sup>
                      </m:sSubSup>
                    </m:oMath>
                  </m:oMathPara>
                </a14:m>
                <a:endParaRPr lang="en-SG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524" y="2464594"/>
                <a:ext cx="537134" cy="426912"/>
              </a:xfrm>
              <a:prstGeom prst="rect">
                <a:avLst/>
              </a:prstGeom>
              <a:blipFill rotWithShape="1">
                <a:blip r:embed="rId12" cstate="print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5"/>
              <p:cNvSpPr txBox="1">
                <a:spLocks/>
              </p:cNvSpPr>
              <p:nvPr/>
            </p:nvSpPr>
            <p:spPr bwMode="auto">
              <a:xfrm>
                <a:off x="762000" y="1295400"/>
                <a:ext cx="7772400" cy="5257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j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j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j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j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800100" lvl="1" indent="-342900">
                  <a:buFont typeface="+mj-lt"/>
                  <a:buAutoNum type="arabicPeriod"/>
                </a:pPr>
                <a:r>
                  <a:rPr lang="en-US" sz="1800" kern="0" dirty="0" smtClean="0"/>
                  <a:t>rotate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sz="1800" i="1" kern="0" smtClean="0">
                            <a:latin typeface="Cambria Math"/>
                          </a:rPr>
                          <m:t>𝑖𝑗</m:t>
                        </m:r>
                      </m:sup>
                    </m:sSup>
                    <m:r>
                      <a:rPr lang="en-US" sz="1800" i="1" kern="0">
                        <a:latin typeface="Cambria Math"/>
                      </a:rPr>
                      <m:t> </m:t>
                    </m:r>
                  </m:oMath>
                </a14:m>
                <a:r>
                  <a:rPr lang="en-SG" sz="1800" kern="0" dirty="0"/>
                  <a:t>to match the orientation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 kern="0" dirty="0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sz="1800" i="1" kern="0" dirty="0" smtClean="0">
                            <a:latin typeface="Cambria Math"/>
                          </a:rPr>
                          <m:t>𝑖𝑘</m:t>
                        </m:r>
                      </m:sup>
                    </m:sSup>
                  </m:oMath>
                </a14:m>
                <a:endParaRPr lang="en-SG" sz="1800" kern="0" dirty="0"/>
              </a:p>
            </p:txBody>
          </p:sp>
        </mc:Choice>
        <mc:Fallback xmlns="">
          <p:sp>
            <p:nvSpPr>
              <p:cNvPr id="46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1295400"/>
                <a:ext cx="7772400" cy="5257800"/>
              </a:xfrm>
              <a:prstGeom prst="rect">
                <a:avLst/>
              </a:prstGeom>
              <a:blipFill rotWithShape="1">
                <a:blip r:embed="rId13" cstate="print"/>
                <a:stretch>
                  <a:fillRect t="-3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5"/>
              <p:cNvSpPr txBox="1">
                <a:spLocks/>
              </p:cNvSpPr>
              <p:nvPr/>
            </p:nvSpPr>
            <p:spPr bwMode="auto">
              <a:xfrm>
                <a:off x="799000" y="1600200"/>
                <a:ext cx="7772400" cy="5257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j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j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j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j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800100" lvl="1" indent="-342900">
                  <a:buFont typeface="+mj-lt"/>
                  <a:buAutoNum type="arabicPeriod" startAt="2"/>
                </a:pPr>
                <a:r>
                  <a:rPr lang="en-US" sz="1800" kern="0" dirty="0" smtClean="0"/>
                  <a:t>shrink/grow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sz="1800" i="1" kern="0" smtClean="0">
                            <a:latin typeface="Cambria Math"/>
                          </a:rPr>
                          <m:t>𝑖𝑗</m:t>
                        </m:r>
                      </m:sup>
                    </m:sSup>
                  </m:oMath>
                </a14:m>
                <a:r>
                  <a:rPr lang="en-SG" sz="1800" kern="0" dirty="0"/>
                  <a:t> to match the length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sz="1800" i="1" kern="0" smtClean="0">
                            <a:latin typeface="Cambria Math"/>
                          </a:rPr>
                          <m:t>𝑖𝑘</m:t>
                        </m:r>
                      </m:sup>
                    </m:sSup>
                  </m:oMath>
                </a14:m>
                <a:endParaRPr lang="en-SG" kern="0" dirty="0"/>
              </a:p>
            </p:txBody>
          </p:sp>
        </mc:Choice>
        <mc:Fallback xmlns="">
          <p:sp>
            <p:nvSpPr>
              <p:cNvPr id="47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9000" y="1600200"/>
                <a:ext cx="7772400" cy="5257800"/>
              </a:xfrm>
              <a:prstGeom prst="rect">
                <a:avLst/>
              </a:prstGeom>
              <a:blipFill rotWithShape="1">
                <a:blip r:embed="rId14" cstate="print"/>
                <a:stretch>
                  <a:fillRect t="-3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7767000" y="1261070"/>
            <a:ext cx="131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+mj-lt"/>
              </a:rPr>
              <a:t>both are easy to compute </a:t>
            </a: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7757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240000">
                                      <p:cBhvr>
                                        <p:cTn id="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7516 L -0.00399 -0.19611 C -0.00416 -0.22201 -0.01354 -0.25462 -0.02691 -0.28492 C -0.04218 -0.31915 -0.05886 -0.34412 -0.07518 -0.35638 L -0.15296 -0.4209 " pathEditMode="relative" rAng="-7240644" ptsTypes="FffFF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3" y="-191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19241E-6 L 0.00087 -0.08626 C 0.00087 -0.10454 -0.00486 -0.12327 -0.01545 -0.13668 C -0.02691 -0.15241 -0.0408 -0.16004 -0.05538 -0.15819 L -0.12031 -0.15472 " pathEditMode="relative" rAng="13444557" ptsTypes="FffFF">
                                      <p:cBhvr>
                                        <p:cTn id="1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1075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348 -0.42114 L -0.21077 -0.3043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58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3" grpId="0"/>
      <p:bldP spid="5" grpId="0" animBg="1"/>
      <p:bldP spid="7" grpId="0" animBg="1"/>
      <p:bldP spid="10" grpId="0" animBg="1"/>
      <p:bldP spid="10" grpId="1" animBg="1"/>
      <p:bldP spid="48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Straight Arrow Connector 143"/>
          <p:cNvCxnSpPr/>
          <p:nvPr/>
        </p:nvCxnSpPr>
        <p:spPr bwMode="auto">
          <a:xfrm>
            <a:off x="3206959" y="5700239"/>
            <a:ext cx="249321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Registration (3 cameras)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A similar linear equation by matching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sz="2400" b="0" i="1" dirty="0" smtClean="0">
                            <a:latin typeface="Cambria Math"/>
                          </a:rPr>
                          <m:t>𝑖𝑗</m:t>
                        </m:r>
                      </m:sup>
                    </m:sSup>
                    <m:r>
                      <a:rPr lang="en-US" sz="24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SG" sz="2400" dirty="0" smtClean="0"/>
                  <a:t>and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𝑗𝑘</m:t>
                        </m:r>
                      </m:sup>
                    </m:sSup>
                  </m:oMath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255" t="-57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667031" y="2153735"/>
                <a:ext cx="3250505" cy="467116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>
                              <a:latin typeface="Cambria Math"/>
                            </a:rPr>
                            <m:t>𝑗𝑘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31" y="2153735"/>
                <a:ext cx="3250505" cy="467116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/>
          <p:cNvCxnSpPr/>
          <p:nvPr/>
        </p:nvCxnSpPr>
        <p:spPr bwMode="auto">
          <a:xfrm>
            <a:off x="3209329" y="5704704"/>
            <a:ext cx="249321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/>
          <p:nvPr/>
        </p:nvCxnSpPr>
        <p:spPr bwMode="auto">
          <a:xfrm flipH="1" flipV="1">
            <a:off x="4679437" y="3925323"/>
            <a:ext cx="1340363" cy="149695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Group 2"/>
          <p:cNvGrpSpPr/>
          <p:nvPr/>
        </p:nvGrpSpPr>
        <p:grpSpPr>
          <a:xfrm>
            <a:off x="2364570" y="5279981"/>
            <a:ext cx="823388" cy="896684"/>
            <a:chOff x="2364570" y="5279981"/>
            <a:chExt cx="823388" cy="896684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75" r="50000"/>
            <a:stretch>
              <a:fillRect/>
            </a:stretch>
          </p:blipFill>
          <p:spPr bwMode="auto">
            <a:xfrm rot="1452265">
              <a:off x="2425958" y="5279981"/>
              <a:ext cx="762000" cy="700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Rectangle 85"/>
            <p:cNvSpPr/>
            <p:nvPr/>
          </p:nvSpPr>
          <p:spPr>
            <a:xfrm>
              <a:off x="2364570" y="5715000"/>
              <a:ext cx="3786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c</a:t>
              </a:r>
              <a:r>
                <a:rPr lang="en-US" i="1" baseline="-25000" dirty="0" smtClean="0"/>
                <a:t>i</a:t>
              </a:r>
              <a:endParaRPr lang="en-SG" i="1" baseline="-25000" dirty="0"/>
            </a:p>
          </p:txBody>
        </p:sp>
      </p:grpSp>
      <p:sp>
        <p:nvSpPr>
          <p:cNvPr id="87" name="Rectangle 86"/>
          <p:cNvSpPr/>
          <p:nvPr/>
        </p:nvSpPr>
        <p:spPr>
          <a:xfrm>
            <a:off x="6083179" y="5786734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i="1" baseline="-25000" dirty="0" err="1" smtClean="0"/>
              <a:t>j</a:t>
            </a:r>
            <a:endParaRPr lang="en-SG" i="1" baseline="-25000" dirty="0"/>
          </a:p>
        </p:txBody>
      </p:sp>
      <p:grpSp>
        <p:nvGrpSpPr>
          <p:cNvPr id="4" name="Group 3"/>
          <p:cNvGrpSpPr/>
          <p:nvPr/>
        </p:nvGrpSpPr>
        <p:grpSpPr>
          <a:xfrm>
            <a:off x="4004378" y="3444249"/>
            <a:ext cx="583856" cy="675016"/>
            <a:chOff x="4004378" y="3444249"/>
            <a:chExt cx="583856" cy="675016"/>
          </a:xfrm>
        </p:grpSpPr>
        <p:sp>
          <p:nvSpPr>
            <p:cNvPr id="88" name="Rectangle 87"/>
            <p:cNvSpPr/>
            <p:nvPr/>
          </p:nvSpPr>
          <p:spPr>
            <a:xfrm>
              <a:off x="4038600" y="3657600"/>
              <a:ext cx="4122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 smtClean="0">
                  <a:solidFill>
                    <a:srgbClr val="FF0000"/>
                  </a:solidFill>
                </a:rPr>
                <a:t>c</a:t>
              </a:r>
              <a:r>
                <a:rPr lang="en-US" i="1" baseline="-25000" dirty="0" err="1">
                  <a:solidFill>
                    <a:srgbClr val="FF0000"/>
                  </a:solidFill>
                </a:rPr>
                <a:t>k</a:t>
              </a:r>
              <a:endParaRPr lang="en-SG" i="1" baseline="-25000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Group 88"/>
            <p:cNvGrpSpPr>
              <a:grpSpLocks/>
            </p:cNvGrpSpPr>
            <p:nvPr/>
          </p:nvGrpSpPr>
          <p:grpSpPr bwMode="auto">
            <a:xfrm rot="683484">
              <a:off x="4004378" y="3444249"/>
              <a:ext cx="583856" cy="311626"/>
              <a:chOff x="1631" y="2653"/>
              <a:chExt cx="813" cy="466"/>
            </a:xfrm>
          </p:grpSpPr>
          <p:sp>
            <p:nvSpPr>
              <p:cNvPr id="113" name="Rectangle 112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4" name="Oval 113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Rectangle 118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Freeform 126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Rectangle 135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Rectangle 136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Freeform 137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143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687" r="-5000"/>
          <a:stretch>
            <a:fillRect/>
          </a:stretch>
        </p:blipFill>
        <p:spPr bwMode="auto">
          <a:xfrm>
            <a:off x="5839028" y="5307881"/>
            <a:ext cx="838200" cy="62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44"/>
          <p:cNvGrpSpPr/>
          <p:nvPr/>
        </p:nvGrpSpPr>
        <p:grpSpPr>
          <a:xfrm>
            <a:off x="2362200" y="5275516"/>
            <a:ext cx="823388" cy="896684"/>
            <a:chOff x="2364570" y="5279981"/>
            <a:chExt cx="823388" cy="896684"/>
          </a:xfrm>
        </p:grpSpPr>
        <p:pic>
          <p:nvPicPr>
            <p:cNvPr id="146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75" r="50000"/>
            <a:stretch>
              <a:fillRect/>
            </a:stretch>
          </p:blipFill>
          <p:spPr bwMode="auto">
            <a:xfrm rot="1452265">
              <a:off x="2425958" y="5279981"/>
              <a:ext cx="762000" cy="700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7" name="Rectangle 146"/>
            <p:cNvSpPr/>
            <p:nvPr/>
          </p:nvSpPr>
          <p:spPr>
            <a:xfrm>
              <a:off x="2364570" y="5715000"/>
              <a:ext cx="3786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c</a:t>
              </a:r>
              <a:r>
                <a:rPr lang="en-US" i="1" baseline="-25000" dirty="0" smtClean="0"/>
                <a:t>i</a:t>
              </a:r>
              <a:endParaRPr lang="en-SG" i="1" baseline="-25000" dirty="0"/>
            </a:p>
          </p:txBody>
        </p:sp>
      </p:grpSp>
      <p:grpSp>
        <p:nvGrpSpPr>
          <p:cNvPr id="9" name="Group 4"/>
          <p:cNvGrpSpPr/>
          <p:nvPr/>
        </p:nvGrpSpPr>
        <p:grpSpPr>
          <a:xfrm>
            <a:off x="5042930" y="5112489"/>
            <a:ext cx="1271607" cy="764309"/>
            <a:chOff x="5042930" y="5112489"/>
            <a:chExt cx="1271607" cy="764309"/>
          </a:xfrm>
        </p:grpSpPr>
        <p:sp>
          <p:nvSpPr>
            <p:cNvPr id="149" name="Arc 148"/>
            <p:cNvSpPr/>
            <p:nvPr/>
          </p:nvSpPr>
          <p:spPr bwMode="auto">
            <a:xfrm rot="15314997">
              <a:off x="5511224" y="5073484"/>
              <a:ext cx="655608" cy="951019"/>
            </a:xfrm>
            <a:prstGeom prst="arc">
              <a:avLst>
                <a:gd name="adj1" fmla="val 16200000"/>
                <a:gd name="adj2" fmla="val 612638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149"/>
                <p:cNvSpPr/>
                <p:nvPr/>
              </p:nvSpPr>
              <p:spPr>
                <a:xfrm>
                  <a:off x="5042930" y="5112489"/>
                  <a:ext cx="437427" cy="4009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180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SG" sz="1800" dirty="0"/>
                </a:p>
              </p:txBody>
            </p:sp>
          </mc:Choice>
          <mc:Fallback xmlns="">
            <p:sp>
              <p:nvSpPr>
                <p:cNvPr id="150" name="Rectangle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930" y="5112489"/>
                  <a:ext cx="437427" cy="400944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944760" y="5751350"/>
                <a:ext cx="622478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60" y="5751350"/>
                <a:ext cx="622478" cy="473591"/>
              </a:xfrm>
              <a:prstGeom prst="rect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469211" y="4384213"/>
                <a:ext cx="748282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𝑗𝑘</m:t>
                          </m:r>
                        </m:sup>
                      </m:sSup>
                      <m:r>
                        <a:rPr lang="en-SG" i="1" dirty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211" y="4384213"/>
                <a:ext cx="748282" cy="473591"/>
              </a:xfrm>
              <a:prstGeom prst="rect">
                <a:avLst/>
              </a:prstGeom>
              <a:blipFill rotWithShape="1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944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880000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-0.01667 -0.13009 C -0.02118 -0.15763 -0.01615 -0.19305 -0.00504 -0.22476 C 0.00885 -0.26064 0.02552 -0.28634 0.04479 -0.29976 L 0.13177 -0.36412 " pathEditMode="relative" rAng="-47053070" ptsTypes="FffFF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20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0.01042 L 0.00208 -0.05856 C 0.00121 -0.07338 0.00538 -0.09004 0.01284 -0.10463 C 0.02222 -0.12013 0.03281 -0.12916 0.04392 -0.13217 L 0.09461 -0.14814 " pathEditMode="relative" rAng="-3171199" ptsTypes="FffFF">
                                      <p:cBhvr>
                                        <p:cTn id="1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143 -0.36413 L 0.17101 -0.2960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lowchart: Data 81"/>
          <p:cNvSpPr/>
          <p:nvPr/>
        </p:nvSpPr>
        <p:spPr bwMode="auto">
          <a:xfrm rot="4551130">
            <a:off x="3443412" y="3425894"/>
            <a:ext cx="2907438" cy="2295230"/>
          </a:xfrm>
          <a:prstGeom prst="flowChartInputOutput">
            <a:avLst/>
          </a:prstGeom>
          <a:solidFill>
            <a:schemeClr val="bg1">
              <a:lumMod val="75000"/>
              <a:alpha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Registration (3 cameras)</a:t>
            </a:r>
            <a:endParaRPr lang="zh-CN" alt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A geometric explanation</a:t>
            </a:r>
            <a:endParaRPr lang="en-SG" sz="2400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687" r="-5000"/>
          <a:stretch>
            <a:fillRect/>
          </a:stretch>
        </p:blipFill>
        <p:spPr bwMode="auto">
          <a:xfrm>
            <a:off x="5839028" y="5307881"/>
            <a:ext cx="838200" cy="62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5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589677"/>
              </p:ext>
            </p:extLst>
          </p:nvPr>
        </p:nvGraphicFramePr>
        <p:xfrm>
          <a:off x="4010025" y="5649913"/>
          <a:ext cx="4000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30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025" y="5649913"/>
                        <a:ext cx="40005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6" name="Straight Arrow Connector 55"/>
          <p:cNvCxnSpPr/>
          <p:nvPr/>
        </p:nvCxnSpPr>
        <p:spPr bwMode="auto">
          <a:xfrm>
            <a:off x="3209329" y="5704704"/>
            <a:ext cx="249321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Arrow Connector 59"/>
          <p:cNvCxnSpPr/>
          <p:nvPr/>
        </p:nvCxnSpPr>
        <p:spPr bwMode="auto">
          <a:xfrm flipH="1" flipV="1">
            <a:off x="4679437" y="3925323"/>
            <a:ext cx="1340363" cy="149695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915769"/>
              </p:ext>
            </p:extLst>
          </p:nvPr>
        </p:nvGraphicFramePr>
        <p:xfrm>
          <a:off x="5662613" y="4432300"/>
          <a:ext cx="457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31" name="Equation" r:id="rId7" imgW="203040" imgH="215640" progId="Equation.3">
                  <p:embed/>
                </p:oleObj>
              </mc:Choice>
              <mc:Fallback>
                <p:oleObj name="Equation" r:id="rId7" imgW="203040" imgH="215640" progId="Equation.3">
                  <p:embed/>
                  <p:pic>
                    <p:nvPicPr>
                      <p:cNvPr id="0" name="Picture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2613" y="4432300"/>
                        <a:ext cx="4572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63"/>
          <p:cNvSpPr/>
          <p:nvPr/>
        </p:nvSpPr>
        <p:spPr>
          <a:xfrm>
            <a:off x="2364570" y="5715000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</a:t>
            </a:r>
            <a:r>
              <a:rPr lang="en-US" i="1" baseline="-25000" dirty="0" smtClean="0"/>
              <a:t>i</a:t>
            </a:r>
            <a:endParaRPr lang="en-SG" i="1" baseline="-25000" dirty="0"/>
          </a:p>
        </p:txBody>
      </p:sp>
      <p:sp>
        <p:nvSpPr>
          <p:cNvPr id="65" name="Rectangle 64"/>
          <p:cNvSpPr/>
          <p:nvPr/>
        </p:nvSpPr>
        <p:spPr>
          <a:xfrm>
            <a:off x="6083179" y="5786734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i="1" baseline="-25000" dirty="0" err="1" smtClean="0"/>
              <a:t>j</a:t>
            </a:r>
            <a:endParaRPr lang="en-SG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14400" y="1666484"/>
                <a:ext cx="2942280" cy="426912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>
                              <a:latin typeface="Cambria Math"/>
                            </a:rPr>
                            <m:t>𝑖𝑘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666484"/>
                <a:ext cx="2942280" cy="426912"/>
              </a:xfrm>
              <a:prstGeom prst="rect">
                <a:avLst/>
              </a:prstGeom>
              <a:blipFill rotWithShape="1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914400" y="2199884"/>
                <a:ext cx="3250505" cy="467116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>
                              <a:latin typeface="Cambria Math"/>
                            </a:rPr>
                            <m:t>𝑗𝑘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199884"/>
                <a:ext cx="3250505" cy="467116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owchart: Data 2"/>
          <p:cNvSpPr/>
          <p:nvPr/>
        </p:nvSpPr>
        <p:spPr bwMode="auto">
          <a:xfrm>
            <a:off x="2330963" y="3276600"/>
            <a:ext cx="3155437" cy="2419602"/>
          </a:xfrm>
          <a:prstGeom prst="flowChartInputOutput">
            <a:avLst/>
          </a:prstGeom>
          <a:solidFill>
            <a:schemeClr val="bg1">
              <a:lumMod val="75000"/>
              <a:alpha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5" r="50000"/>
          <a:stretch>
            <a:fillRect/>
          </a:stretch>
        </p:blipFill>
        <p:spPr bwMode="auto">
          <a:xfrm rot="1452265">
            <a:off x="2425958" y="5279981"/>
            <a:ext cx="762000" cy="70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Straight Arrow Connector 57"/>
          <p:cNvCxnSpPr/>
          <p:nvPr/>
        </p:nvCxnSpPr>
        <p:spPr bwMode="auto">
          <a:xfrm flipV="1">
            <a:off x="2925523" y="3968005"/>
            <a:ext cx="1001097" cy="13833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90841"/>
              </p:ext>
            </p:extLst>
          </p:nvPr>
        </p:nvGraphicFramePr>
        <p:xfrm>
          <a:off x="2836863" y="4311650"/>
          <a:ext cx="4286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32" name="Equation" r:id="rId11" imgW="190440" imgH="203040" progId="Equation.3">
                  <p:embed/>
                </p:oleObj>
              </mc:Choice>
              <mc:Fallback>
                <p:oleObj name="Equation" r:id="rId11" imgW="190440" imgH="203040" progId="Equation.3">
                  <p:embed/>
                  <p:pic>
                    <p:nvPicPr>
                      <p:cNvPr id="0" name="Picture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4311650"/>
                        <a:ext cx="428625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95600" y="3124200"/>
                <a:ext cx="5005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124200"/>
                <a:ext cx="500548" cy="461665"/>
              </a:xfrm>
              <a:prstGeom prst="rect">
                <a:avLst/>
              </a:prstGeom>
              <a:blipFill rotWithShape="1">
                <a:blip r:embed="rId13" cstate="print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410200" y="3348335"/>
                <a:ext cx="5005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348335"/>
                <a:ext cx="500548" cy="461665"/>
              </a:xfrm>
              <a:prstGeom prst="rect">
                <a:avLst/>
              </a:prstGeom>
              <a:blipFill rotWithShape="1">
                <a:blip r:embed="rId14" cstate="print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3"/>
              <p:cNvSpPr txBox="1">
                <a:spLocks noChangeArrowheads="1"/>
              </p:cNvSpPr>
              <p:nvPr/>
            </p:nvSpPr>
            <p:spPr bwMode="auto">
              <a:xfrm>
                <a:off x="4730620" y="1447800"/>
                <a:ext cx="4047931" cy="3916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+mn-lt"/>
                  </a:rPr>
                  <a:t>: plane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SG" sz="1800" dirty="0" smtClean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𝑖𝑘</m:t>
                        </m:r>
                      </m:sub>
                    </m:sSub>
                  </m:oMath>
                </a14:m>
                <a:endParaRPr lang="en-SG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30620" y="1447800"/>
                <a:ext cx="4047931" cy="391646"/>
              </a:xfrm>
              <a:prstGeom prst="rect">
                <a:avLst/>
              </a:prstGeom>
              <a:blipFill rotWithShape="1">
                <a:blip r:embed="rId15" cstate="print"/>
                <a:stretch>
                  <a:fillRect t="-7813" b="-1718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3"/>
              <p:cNvSpPr txBox="1">
                <a:spLocks noChangeArrowheads="1"/>
              </p:cNvSpPr>
              <p:nvPr/>
            </p:nvSpPr>
            <p:spPr bwMode="auto">
              <a:xfrm>
                <a:off x="4724400" y="1937404"/>
                <a:ext cx="4047931" cy="3916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+mn-lt"/>
                  </a:rPr>
                  <a:t>: plane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SG" sz="1800" dirty="0" smtClean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𝑗𝑘</m:t>
                        </m:r>
                      </m:sub>
                    </m:sSub>
                  </m:oMath>
                </a14:m>
                <a:endParaRPr lang="en-SG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937404"/>
                <a:ext cx="4047931" cy="391646"/>
              </a:xfrm>
              <a:prstGeom prst="rect">
                <a:avLst/>
              </a:prstGeom>
              <a:blipFill rotWithShape="1">
                <a:blip r:embed="rId16" cstate="print"/>
                <a:stretch>
                  <a:fillRect t="-7813" b="-187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3"/>
              <p:cNvSpPr txBox="1">
                <a:spLocks noChangeArrowheads="1"/>
              </p:cNvSpPr>
              <p:nvPr/>
            </p:nvSpPr>
            <p:spPr bwMode="auto">
              <a:xfrm>
                <a:off x="5096069" y="2495490"/>
                <a:ext cx="328593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1800" dirty="0" smtClean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+mn-lt"/>
                  </a:rPr>
                  <a:t> are non-coplanar</a:t>
                </a:r>
                <a:endParaRPr lang="en-SG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6069" y="2495490"/>
                <a:ext cx="3285931" cy="369332"/>
              </a:xfrm>
              <a:prstGeom prst="rect">
                <a:avLst/>
              </a:prstGeom>
              <a:blipFill rotWithShape="1">
                <a:blip r:embed="rId17" cstate="print"/>
                <a:stretch>
                  <a:fillRect t="-8197" b="-245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429000" y="2864822"/>
            <a:ext cx="2004254" cy="1885865"/>
            <a:chOff x="3429000" y="2864822"/>
            <a:chExt cx="2004254" cy="1885865"/>
          </a:xfrm>
        </p:grpSpPr>
        <p:grpSp>
          <p:nvGrpSpPr>
            <p:cNvPr id="5" name="Group 4"/>
            <p:cNvGrpSpPr/>
            <p:nvPr/>
          </p:nvGrpSpPr>
          <p:grpSpPr>
            <a:xfrm>
              <a:off x="4616431" y="2864822"/>
              <a:ext cx="583856" cy="675016"/>
              <a:chOff x="2203950" y="3444249"/>
              <a:chExt cx="583856" cy="67501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238172" y="3657600"/>
                <a:ext cx="412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err="1" smtClean="0">
                    <a:solidFill>
                      <a:srgbClr val="FF0000"/>
                    </a:solidFill>
                  </a:rPr>
                  <a:t>c</a:t>
                </a:r>
                <a:r>
                  <a:rPr lang="en-US" i="1" baseline="-25000" dirty="0" err="1">
                    <a:solidFill>
                      <a:srgbClr val="FF0000"/>
                    </a:solidFill>
                  </a:rPr>
                  <a:t>k</a:t>
                </a:r>
                <a:endParaRPr lang="en-SG" i="1" baseline="-25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8" name="Group 27"/>
              <p:cNvGrpSpPr>
                <a:grpSpLocks/>
              </p:cNvGrpSpPr>
              <p:nvPr/>
            </p:nvGrpSpPr>
            <p:grpSpPr bwMode="auto">
              <a:xfrm rot="683484">
                <a:off x="2203950" y="3444249"/>
                <a:ext cx="583856" cy="311626"/>
                <a:chOff x="1631" y="2653"/>
                <a:chExt cx="813" cy="466"/>
              </a:xfrm>
            </p:grpSpPr>
            <p:sp>
              <p:nvSpPr>
                <p:cNvPr id="29" name="Rectangle 28"/>
                <p:cNvSpPr>
                  <a:spLocks noChangeArrowheads="1"/>
                </p:cNvSpPr>
                <p:nvPr/>
              </p:nvSpPr>
              <p:spPr bwMode="auto">
                <a:xfrm>
                  <a:off x="1631" y="2912"/>
                  <a:ext cx="813" cy="165"/>
                </a:xfrm>
                <a:prstGeom prst="rect">
                  <a:avLst/>
                </a:prstGeom>
                <a:solidFill>
                  <a:srgbClr val="FFC000"/>
                </a:solidFill>
                <a:ln w="12700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Oval 29"/>
                <p:cNvSpPr>
                  <a:spLocks noChangeArrowheads="1"/>
                </p:cNvSpPr>
                <p:nvPr/>
              </p:nvSpPr>
              <p:spPr bwMode="auto">
                <a:xfrm rot="2280000">
                  <a:off x="2279" y="2921"/>
                  <a:ext cx="150" cy="150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rgbClr val="DADADA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 rot="2280000">
                  <a:off x="2292" y="3021"/>
                  <a:ext cx="35" cy="64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4C4C4C"/>
                    </a:gs>
                  </a:gsLst>
                  <a:lin ang="5400000" scaled="1"/>
                </a:gradFill>
                <a:ln w="12700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2" name="Oval 31"/>
                <p:cNvSpPr>
                  <a:spLocks noChangeArrowheads="1"/>
                </p:cNvSpPr>
                <p:nvPr/>
              </p:nvSpPr>
              <p:spPr bwMode="auto">
                <a:xfrm rot="2280000">
                  <a:off x="2307" y="2950"/>
                  <a:ext cx="93" cy="9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4C4C4C"/>
                    </a:gs>
                  </a:gsLst>
                  <a:lin ang="5400000" scaled="1"/>
                </a:gradFill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>
                  <a:off x="2183" y="3068"/>
                  <a:ext cx="122" cy="51"/>
                </a:xfrm>
                <a:custGeom>
                  <a:avLst/>
                  <a:gdLst>
                    <a:gd name="T0" fmla="*/ 87 w 122"/>
                    <a:gd name="T1" fmla="*/ 0 h 51"/>
                    <a:gd name="T2" fmla="*/ 0 w 122"/>
                    <a:gd name="T3" fmla="*/ 41 h 51"/>
                    <a:gd name="T4" fmla="*/ 11 w 122"/>
                    <a:gd name="T5" fmla="*/ 50 h 51"/>
                    <a:gd name="T6" fmla="*/ 121 w 122"/>
                    <a:gd name="T7" fmla="*/ 27 h 51"/>
                    <a:gd name="T8" fmla="*/ 87 w 122"/>
                    <a:gd name="T9" fmla="*/ 0 h 5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2" h="51">
                      <a:moveTo>
                        <a:pt x="87" y="0"/>
                      </a:moveTo>
                      <a:lnTo>
                        <a:pt x="0" y="41"/>
                      </a:lnTo>
                      <a:lnTo>
                        <a:pt x="11" y="50"/>
                      </a:lnTo>
                      <a:lnTo>
                        <a:pt x="121" y="27"/>
                      </a:lnTo>
                      <a:lnTo>
                        <a:pt x="87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FFFFFF"/>
                    </a:gs>
                    <a:gs pos="100000">
                      <a:srgbClr val="4C4C4C"/>
                    </a:gs>
                  </a:gsLst>
                  <a:lin ang="5400000" scaled="1"/>
                </a:gradFill>
                <a:ln w="12700" cap="rnd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4" name="Oval 33"/>
                <p:cNvSpPr>
                  <a:spLocks noChangeArrowheads="1"/>
                </p:cNvSpPr>
                <p:nvPr/>
              </p:nvSpPr>
              <p:spPr bwMode="auto">
                <a:xfrm>
                  <a:off x="2193" y="2926"/>
                  <a:ext cx="64" cy="6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rgbClr val="DADADA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5" name="Oval 34"/>
                <p:cNvSpPr>
                  <a:spLocks noChangeArrowheads="1"/>
                </p:cNvSpPr>
                <p:nvPr/>
              </p:nvSpPr>
              <p:spPr bwMode="auto">
                <a:xfrm>
                  <a:off x="2207" y="2941"/>
                  <a:ext cx="35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4C4C4C"/>
                    </a:gs>
                  </a:gsLst>
                  <a:lin ang="5400000" scaled="1"/>
                </a:gradFill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6" name="Oval 35"/>
                <p:cNvSpPr>
                  <a:spLocks noChangeArrowheads="1"/>
                </p:cNvSpPr>
                <p:nvPr/>
              </p:nvSpPr>
              <p:spPr bwMode="auto">
                <a:xfrm rot="2700000">
                  <a:off x="1645" y="2926"/>
                  <a:ext cx="136" cy="136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rgbClr val="DADADA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7" name="Rectangle 36"/>
                <p:cNvSpPr>
                  <a:spLocks noChangeArrowheads="1"/>
                </p:cNvSpPr>
                <p:nvPr/>
              </p:nvSpPr>
              <p:spPr bwMode="auto">
                <a:xfrm rot="2700000">
                  <a:off x="1703" y="2926"/>
                  <a:ext cx="21" cy="136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4C4C4C"/>
                    </a:gs>
                  </a:gsLst>
                  <a:lin ang="5400000" scaled="1"/>
                </a:gradFill>
                <a:ln w="12700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8" name="Rectangle 37"/>
                <p:cNvSpPr>
                  <a:spLocks noChangeArrowheads="1"/>
                </p:cNvSpPr>
                <p:nvPr/>
              </p:nvSpPr>
              <p:spPr bwMode="auto">
                <a:xfrm>
                  <a:off x="1905" y="2653"/>
                  <a:ext cx="251" cy="251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474747"/>
                    </a:gs>
                    <a:gs pos="100000">
                      <a:srgbClr val="000000"/>
                    </a:gs>
                  </a:gsLst>
                  <a:lin ang="0" scaled="1"/>
                </a:gradFill>
                <a:ln w="12700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9" name="Freeform 38"/>
                <p:cNvSpPr>
                  <a:spLocks/>
                </p:cNvSpPr>
                <p:nvPr/>
              </p:nvSpPr>
              <p:spPr bwMode="auto">
                <a:xfrm>
                  <a:off x="1929" y="2966"/>
                  <a:ext cx="203" cy="145"/>
                </a:xfrm>
                <a:custGeom>
                  <a:avLst/>
                  <a:gdLst>
                    <a:gd name="T0" fmla="*/ 144 w 203"/>
                    <a:gd name="T1" fmla="*/ 0 h 145"/>
                    <a:gd name="T2" fmla="*/ 58 w 203"/>
                    <a:gd name="T3" fmla="*/ 0 h 145"/>
                    <a:gd name="T4" fmla="*/ 0 w 203"/>
                    <a:gd name="T5" fmla="*/ 144 h 145"/>
                    <a:gd name="T6" fmla="*/ 202 w 203"/>
                    <a:gd name="T7" fmla="*/ 144 h 145"/>
                    <a:gd name="T8" fmla="*/ 144 w 203"/>
                    <a:gd name="T9" fmla="*/ 0 h 1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3" h="145">
                      <a:moveTo>
                        <a:pt x="144" y="0"/>
                      </a:moveTo>
                      <a:lnTo>
                        <a:pt x="58" y="0"/>
                      </a:lnTo>
                      <a:lnTo>
                        <a:pt x="0" y="144"/>
                      </a:lnTo>
                      <a:lnTo>
                        <a:pt x="202" y="144"/>
                      </a:lnTo>
                      <a:lnTo>
                        <a:pt x="144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DADADA"/>
                    </a:gs>
                    <a:gs pos="100000">
                      <a:srgbClr val="838383"/>
                    </a:gs>
                  </a:gsLst>
                  <a:lin ang="5400000" scaled="1"/>
                </a:gradFill>
                <a:ln w="12700" cap="rnd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Freeform 39"/>
                <p:cNvSpPr>
                  <a:spLocks/>
                </p:cNvSpPr>
                <p:nvPr/>
              </p:nvSpPr>
              <p:spPr bwMode="auto">
                <a:xfrm>
                  <a:off x="2074" y="2879"/>
                  <a:ext cx="101" cy="232"/>
                </a:xfrm>
                <a:custGeom>
                  <a:avLst/>
                  <a:gdLst>
                    <a:gd name="T0" fmla="*/ 100 w 101"/>
                    <a:gd name="T1" fmla="*/ 0 h 232"/>
                    <a:gd name="T2" fmla="*/ 0 w 101"/>
                    <a:gd name="T3" fmla="*/ 87 h 232"/>
                    <a:gd name="T4" fmla="*/ 57 w 101"/>
                    <a:gd name="T5" fmla="*/ 231 h 232"/>
                    <a:gd name="T6" fmla="*/ 100 w 101"/>
                    <a:gd name="T7" fmla="*/ 202 h 232"/>
                    <a:gd name="T8" fmla="*/ 100 w 101"/>
                    <a:gd name="T9" fmla="*/ 0 h 23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1" h="232">
                      <a:moveTo>
                        <a:pt x="100" y="0"/>
                      </a:moveTo>
                      <a:lnTo>
                        <a:pt x="0" y="87"/>
                      </a:lnTo>
                      <a:lnTo>
                        <a:pt x="57" y="231"/>
                      </a:lnTo>
                      <a:lnTo>
                        <a:pt x="100" y="202"/>
                      </a:lnTo>
                      <a:lnTo>
                        <a:pt x="10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DADADA"/>
                    </a:gs>
                    <a:gs pos="100000">
                      <a:srgbClr val="838383"/>
                    </a:gs>
                  </a:gsLst>
                  <a:lin ang="0" scaled="1"/>
                </a:gradFill>
                <a:ln w="12700" cap="rnd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/>
              </p:nvSpPr>
              <p:spPr bwMode="auto">
                <a:xfrm>
                  <a:off x="1886" y="2879"/>
                  <a:ext cx="102" cy="232"/>
                </a:xfrm>
                <a:custGeom>
                  <a:avLst/>
                  <a:gdLst>
                    <a:gd name="T0" fmla="*/ 0 w 102"/>
                    <a:gd name="T1" fmla="*/ 0 h 232"/>
                    <a:gd name="T2" fmla="*/ 101 w 102"/>
                    <a:gd name="T3" fmla="*/ 87 h 232"/>
                    <a:gd name="T4" fmla="*/ 43 w 102"/>
                    <a:gd name="T5" fmla="*/ 231 h 232"/>
                    <a:gd name="T6" fmla="*/ 0 w 102"/>
                    <a:gd name="T7" fmla="*/ 202 h 232"/>
                    <a:gd name="T8" fmla="*/ 0 w 102"/>
                    <a:gd name="T9" fmla="*/ 0 h 23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2" h="232">
                      <a:moveTo>
                        <a:pt x="0" y="0"/>
                      </a:moveTo>
                      <a:lnTo>
                        <a:pt x="101" y="87"/>
                      </a:lnTo>
                      <a:lnTo>
                        <a:pt x="43" y="231"/>
                      </a:lnTo>
                      <a:lnTo>
                        <a:pt x="0" y="202"/>
                      </a:lnTo>
                      <a:lnTo>
                        <a:pt x="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838383"/>
                    </a:gs>
                    <a:gs pos="100000">
                      <a:srgbClr val="DADADA"/>
                    </a:gs>
                  </a:gsLst>
                  <a:lin ang="0" scaled="1"/>
                </a:gradFill>
                <a:ln w="12700" cap="rnd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/>
              </p:nvSpPr>
              <p:spPr bwMode="auto">
                <a:xfrm>
                  <a:off x="1886" y="2879"/>
                  <a:ext cx="289" cy="88"/>
                </a:xfrm>
                <a:custGeom>
                  <a:avLst/>
                  <a:gdLst>
                    <a:gd name="T0" fmla="*/ 288 w 289"/>
                    <a:gd name="T1" fmla="*/ 0 h 88"/>
                    <a:gd name="T2" fmla="*/ 0 w 289"/>
                    <a:gd name="T3" fmla="*/ 0 h 88"/>
                    <a:gd name="T4" fmla="*/ 101 w 289"/>
                    <a:gd name="T5" fmla="*/ 87 h 88"/>
                    <a:gd name="T6" fmla="*/ 187 w 289"/>
                    <a:gd name="T7" fmla="*/ 87 h 88"/>
                    <a:gd name="T8" fmla="*/ 288 w 289"/>
                    <a:gd name="T9" fmla="*/ 0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89" h="88">
                      <a:moveTo>
                        <a:pt x="288" y="0"/>
                      </a:moveTo>
                      <a:lnTo>
                        <a:pt x="0" y="0"/>
                      </a:lnTo>
                      <a:lnTo>
                        <a:pt x="101" y="87"/>
                      </a:lnTo>
                      <a:lnTo>
                        <a:pt x="187" y="87"/>
                      </a:lnTo>
                      <a:lnTo>
                        <a:pt x="288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838383"/>
                    </a:gs>
                    <a:gs pos="100000">
                      <a:srgbClr val="DADADA"/>
                    </a:gs>
                  </a:gsLst>
                  <a:lin ang="5400000" scaled="1"/>
                </a:gradFill>
                <a:ln w="12700" cap="rnd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cxnSp>
          <p:nvCxnSpPr>
            <p:cNvPr id="43" name="Straight Arrow Connector 42"/>
            <p:cNvCxnSpPr/>
            <p:nvPr/>
          </p:nvCxnSpPr>
          <p:spPr bwMode="auto">
            <a:xfrm flipV="1">
              <a:off x="3429000" y="3246114"/>
              <a:ext cx="1001097" cy="13833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H="1" flipV="1">
              <a:off x="4092891" y="3253733"/>
              <a:ext cx="1340363" cy="14969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Oval 8"/>
            <p:cNvSpPr/>
            <p:nvPr/>
          </p:nvSpPr>
          <p:spPr bwMode="auto">
            <a:xfrm>
              <a:off x="4219575" y="3381375"/>
              <a:ext cx="152400" cy="152400"/>
            </a:xfrm>
            <a:prstGeom prst="ellipse">
              <a:avLst/>
            </a:prstGeom>
            <a:solidFill>
              <a:srgbClr val="FFC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127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5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3 0.00023 " pathEditMode="relative" ptsTypes="AA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64" grpId="0"/>
      <p:bldP spid="65" grpId="0"/>
      <p:bldP spid="3" grpId="0" animBg="1"/>
      <p:bldP spid="3" grpId="1" animBg="1"/>
      <p:bldP spid="18" grpId="0" animBg="1"/>
      <p:bldP spid="18" grpId="1" animBg="1"/>
      <p:bldP spid="94" grpId="0" animBg="1"/>
      <p:bldP spid="94" grpId="1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lowchart: Data 81"/>
          <p:cNvSpPr/>
          <p:nvPr/>
        </p:nvSpPr>
        <p:spPr bwMode="auto">
          <a:xfrm rot="4551130">
            <a:off x="1650150" y="3425894"/>
            <a:ext cx="2907438" cy="2295230"/>
          </a:xfrm>
          <a:prstGeom prst="flowChartInputOutput">
            <a:avLst/>
          </a:prstGeom>
          <a:solidFill>
            <a:schemeClr val="bg1">
              <a:lumMod val="75000"/>
              <a:alpha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Registration (3 cameras)</a:t>
            </a:r>
            <a:endParaRPr lang="zh-CN" alt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 geometric explanation</a:t>
            </a:r>
            <a:endParaRPr lang="en-SG" dirty="0"/>
          </a:p>
          <a:p>
            <a:endParaRPr lang="en-SG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687" r="-5000"/>
          <a:stretch>
            <a:fillRect/>
          </a:stretch>
        </p:blipFill>
        <p:spPr bwMode="auto">
          <a:xfrm>
            <a:off x="4038600" y="5307881"/>
            <a:ext cx="838200" cy="62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5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727971"/>
              </p:ext>
            </p:extLst>
          </p:nvPr>
        </p:nvGraphicFramePr>
        <p:xfrm>
          <a:off x="2209800" y="5649913"/>
          <a:ext cx="4000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35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649913"/>
                        <a:ext cx="40005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6" name="Straight Arrow Connector 55"/>
          <p:cNvCxnSpPr/>
          <p:nvPr/>
        </p:nvCxnSpPr>
        <p:spPr bwMode="auto">
          <a:xfrm>
            <a:off x="1408901" y="5704704"/>
            <a:ext cx="249321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Arrow Connector 59"/>
          <p:cNvCxnSpPr/>
          <p:nvPr/>
        </p:nvCxnSpPr>
        <p:spPr bwMode="auto">
          <a:xfrm flipH="1" flipV="1">
            <a:off x="2879009" y="3925323"/>
            <a:ext cx="1340363" cy="149695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407033"/>
              </p:ext>
            </p:extLst>
          </p:nvPr>
        </p:nvGraphicFramePr>
        <p:xfrm>
          <a:off x="3862388" y="4432300"/>
          <a:ext cx="457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36" name="Equation" r:id="rId7" imgW="203040" imgH="215640" progId="Equation.3">
                  <p:embed/>
                </p:oleObj>
              </mc:Choice>
              <mc:Fallback>
                <p:oleObj name="Equation" r:id="rId7" imgW="203040" imgH="215640" progId="Equation.3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388" y="4432300"/>
                        <a:ext cx="4572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63"/>
          <p:cNvSpPr/>
          <p:nvPr/>
        </p:nvSpPr>
        <p:spPr>
          <a:xfrm>
            <a:off x="564142" y="5715000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</a:t>
            </a:r>
            <a:r>
              <a:rPr lang="en-US" i="1" baseline="-25000" dirty="0" smtClean="0"/>
              <a:t>i</a:t>
            </a:r>
            <a:endParaRPr lang="en-SG" i="1" baseline="-25000" dirty="0"/>
          </a:p>
        </p:txBody>
      </p:sp>
      <p:sp>
        <p:nvSpPr>
          <p:cNvPr id="65" name="Rectangle 64"/>
          <p:cNvSpPr/>
          <p:nvPr/>
        </p:nvSpPr>
        <p:spPr>
          <a:xfrm>
            <a:off x="4282751" y="5786734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i="1" baseline="-25000" dirty="0" err="1" smtClean="0"/>
              <a:t>j</a:t>
            </a:r>
            <a:endParaRPr lang="en-SG" i="1" baseline="-25000" dirty="0"/>
          </a:p>
        </p:txBody>
      </p:sp>
      <p:sp>
        <p:nvSpPr>
          <p:cNvPr id="66" name="Rectangle 65"/>
          <p:cNvSpPr/>
          <p:nvPr/>
        </p:nvSpPr>
        <p:spPr>
          <a:xfrm>
            <a:off x="2238172" y="3657600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c</a:t>
            </a:r>
            <a:r>
              <a:rPr lang="en-US" i="1" baseline="-25000" dirty="0" err="1">
                <a:solidFill>
                  <a:srgbClr val="FF0000"/>
                </a:solidFill>
              </a:rPr>
              <a:t>k</a:t>
            </a:r>
            <a:endParaRPr lang="en-SG" i="1" baseline="-25000" dirty="0">
              <a:solidFill>
                <a:srgbClr val="FF0000"/>
              </a:solidFill>
            </a:endParaRPr>
          </a:p>
        </p:txBody>
      </p:sp>
      <p:grpSp>
        <p:nvGrpSpPr>
          <p:cNvPr id="67" name="Group 66"/>
          <p:cNvGrpSpPr>
            <a:grpSpLocks/>
          </p:cNvGrpSpPr>
          <p:nvPr/>
        </p:nvGrpSpPr>
        <p:grpSpPr bwMode="auto">
          <a:xfrm rot="683484">
            <a:off x="2203950" y="3444249"/>
            <a:ext cx="583856" cy="311626"/>
            <a:chOff x="1631" y="2653"/>
            <a:chExt cx="813" cy="466"/>
          </a:xfrm>
        </p:grpSpPr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cxnSp>
        <p:nvCxnSpPr>
          <p:cNvPr id="8" name="Straight Connector 7"/>
          <p:cNvCxnSpPr/>
          <p:nvPr/>
        </p:nvCxnSpPr>
        <p:spPr bwMode="auto">
          <a:xfrm>
            <a:off x="2085772" y="4099560"/>
            <a:ext cx="1021080" cy="990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/>
          <p:cNvSpPr/>
          <p:nvPr/>
        </p:nvSpPr>
        <p:spPr bwMode="auto">
          <a:xfrm>
            <a:off x="2542972" y="4091940"/>
            <a:ext cx="114300" cy="121920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14400" y="1666484"/>
                <a:ext cx="2942280" cy="426912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>
                              <a:latin typeface="Cambria Math"/>
                            </a:rPr>
                            <m:t>𝑖𝑘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666484"/>
                <a:ext cx="2942280" cy="426912"/>
              </a:xfrm>
              <a:prstGeom prst="rect">
                <a:avLst/>
              </a:prstGeom>
              <a:blipFill rotWithShape="1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914400" y="2199884"/>
                <a:ext cx="3250505" cy="467116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>
                              <a:latin typeface="Cambria Math"/>
                            </a:rPr>
                            <m:t>𝑗𝑘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199884"/>
                <a:ext cx="3250505" cy="467116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/>
          <p:cNvSpPr/>
          <p:nvPr/>
        </p:nvSpPr>
        <p:spPr bwMode="auto">
          <a:xfrm>
            <a:off x="3038272" y="4128819"/>
            <a:ext cx="114300" cy="12192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137381" y="3943290"/>
            <a:ext cx="624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B</a:t>
            </a:r>
            <a:endParaRPr lang="en-SG" sz="2000" i="1" dirty="0"/>
          </a:p>
        </p:txBody>
      </p:sp>
      <p:sp>
        <p:nvSpPr>
          <p:cNvPr id="3" name="Flowchart: Data 2"/>
          <p:cNvSpPr/>
          <p:nvPr/>
        </p:nvSpPr>
        <p:spPr bwMode="auto">
          <a:xfrm>
            <a:off x="530535" y="3276600"/>
            <a:ext cx="3155437" cy="2419602"/>
          </a:xfrm>
          <a:prstGeom prst="flowChartInputOutput">
            <a:avLst/>
          </a:prstGeom>
          <a:solidFill>
            <a:schemeClr val="bg1">
              <a:lumMod val="75000"/>
              <a:alpha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5" r="50000"/>
          <a:stretch>
            <a:fillRect/>
          </a:stretch>
        </p:blipFill>
        <p:spPr bwMode="auto">
          <a:xfrm rot="1452265">
            <a:off x="625530" y="5279981"/>
            <a:ext cx="762000" cy="70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Straight Arrow Connector 57"/>
          <p:cNvCxnSpPr/>
          <p:nvPr/>
        </p:nvCxnSpPr>
        <p:spPr bwMode="auto">
          <a:xfrm flipV="1">
            <a:off x="1125095" y="3968005"/>
            <a:ext cx="1001097" cy="13833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898799"/>
              </p:ext>
            </p:extLst>
          </p:nvPr>
        </p:nvGraphicFramePr>
        <p:xfrm>
          <a:off x="1036638" y="4311650"/>
          <a:ext cx="4286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37" name="Equation" r:id="rId11" imgW="190440" imgH="203040" progId="Equation.3">
                  <p:embed/>
                </p:oleObj>
              </mc:Choice>
              <mc:Fallback>
                <p:oleObj name="Equation" r:id="rId11" imgW="190440" imgH="203040" progId="Equation.3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4311650"/>
                        <a:ext cx="428625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Oval 87"/>
          <p:cNvSpPr/>
          <p:nvPr/>
        </p:nvSpPr>
        <p:spPr bwMode="auto">
          <a:xfrm>
            <a:off x="1990522" y="4033569"/>
            <a:ext cx="114300" cy="12192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89581" y="3733800"/>
            <a:ext cx="624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A</a:t>
            </a:r>
            <a:endParaRPr lang="en-SG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95172" y="3124200"/>
                <a:ext cx="5005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72" y="3124200"/>
                <a:ext cx="500548" cy="461665"/>
              </a:xfrm>
              <a:prstGeom prst="rect">
                <a:avLst/>
              </a:prstGeom>
              <a:blipFill rotWithShape="1">
                <a:blip r:embed="rId13" cstate="print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609772" y="3348335"/>
                <a:ext cx="5005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72" y="3348335"/>
                <a:ext cx="500548" cy="461665"/>
              </a:xfrm>
              <a:prstGeom prst="rect">
                <a:avLst/>
              </a:prstGeom>
              <a:blipFill rotWithShape="1">
                <a:blip r:embed="rId14" cstate="print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3"/>
              <p:cNvSpPr txBox="1">
                <a:spLocks noChangeArrowheads="1"/>
              </p:cNvSpPr>
              <p:nvPr/>
            </p:nvSpPr>
            <p:spPr bwMode="auto">
              <a:xfrm>
                <a:off x="4876800" y="3352800"/>
                <a:ext cx="404793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/>
                      </a:rPr>
                      <m:t>𝐴𝐵</m:t>
                    </m:r>
                  </m:oMath>
                </a14:m>
                <a:r>
                  <a:rPr lang="en-US" altLang="zh-CN" sz="1800" dirty="0" smtClean="0">
                    <a:latin typeface="+mn-lt"/>
                  </a:rPr>
                  <a:t>: the mutual perpendicular line</a:t>
                </a:r>
                <a:endParaRPr lang="en-SG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1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3352800"/>
                <a:ext cx="4047931" cy="369332"/>
              </a:xfrm>
              <a:prstGeom prst="rect">
                <a:avLst/>
              </a:prstGeom>
              <a:blipFill rotWithShape="1">
                <a:blip r:embed="rId15" cstate="print"/>
                <a:stretch>
                  <a:fillRect t="-8197" b="-245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3"/>
              <p:cNvSpPr txBox="1">
                <a:spLocks noChangeArrowheads="1"/>
              </p:cNvSpPr>
              <p:nvPr/>
            </p:nvSpPr>
            <p:spPr bwMode="auto">
              <a:xfrm>
                <a:off x="4953000" y="3810000"/>
                <a:ext cx="404793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+mn-lt"/>
                  </a:rPr>
                  <a:t>: the middle point of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/>
                      </a:rPr>
                      <m:t>𝐴𝐵</m:t>
                    </m:r>
                  </m:oMath>
                </a14:m>
                <a:endParaRPr lang="en-SG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2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3810000"/>
                <a:ext cx="4047931" cy="369332"/>
              </a:xfrm>
              <a:prstGeom prst="rect">
                <a:avLst/>
              </a:prstGeom>
              <a:blipFill rotWithShape="1">
                <a:blip r:embed="rId16" cstate="print"/>
                <a:stretch>
                  <a:fillRect t="-8197" b="-245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709316" y="1646535"/>
                <a:ext cx="6694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A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316" y="1646535"/>
                <a:ext cx="669479" cy="400110"/>
              </a:xfrm>
              <a:prstGeom prst="rect">
                <a:avLst/>
              </a:prstGeom>
              <a:blipFill rotWithShape="1">
                <a:blip r:embed="rId1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7924800" y="2266890"/>
                <a:ext cx="6875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sz="2000" i="1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2266890"/>
                <a:ext cx="687561" cy="400110"/>
              </a:xfrm>
              <a:prstGeom prst="rect">
                <a:avLst/>
              </a:prstGeom>
              <a:blipFill rotWithShape="1">
                <a:blip r:embed="rId1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4953000" y="1647857"/>
                <a:ext cx="2928686" cy="4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 sz="180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 sz="1800">
                              <a:latin typeface="Cambria Math"/>
                            </a:rPr>
                            <m:t>𝑖𝑘</m:t>
                          </m:r>
                        </m:sup>
                      </m:sSubSup>
                      <m:r>
                        <a:rPr lang="en-US" sz="180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80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80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647857"/>
                <a:ext cx="2928686" cy="426912"/>
              </a:xfrm>
              <a:prstGeom prst="rect">
                <a:avLst/>
              </a:prstGeom>
              <a:blipFill rotWithShape="1">
                <a:blip r:embed="rId19" cstate="print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4953000" y="2209800"/>
                <a:ext cx="3138295" cy="467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latin typeface="Cambria Math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 sz="180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 sz="1800">
                              <a:latin typeface="Cambria Math"/>
                            </a:rPr>
                            <m:t>𝑗𝑘</m:t>
                          </m:r>
                        </m:sup>
                      </m:sSubSup>
                      <m:r>
                        <a:rPr lang="en-US" sz="180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80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80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209800"/>
                <a:ext cx="3138295" cy="467116"/>
              </a:xfrm>
              <a:prstGeom prst="rect">
                <a:avLst/>
              </a:prstGeom>
              <a:blipFill rotWithShape="1">
                <a:blip r:embed="rId20" cstate="print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ight Arrow 85"/>
          <p:cNvSpPr/>
          <p:nvPr/>
        </p:nvSpPr>
        <p:spPr bwMode="auto">
          <a:xfrm rot="10800000">
            <a:off x="4352674" y="2061436"/>
            <a:ext cx="609600" cy="276895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90" name="TextBox 3"/>
          <p:cNvSpPr txBox="1">
            <a:spLocks noChangeArrowheads="1"/>
          </p:cNvSpPr>
          <p:nvPr/>
        </p:nvSpPr>
        <p:spPr bwMode="auto">
          <a:xfrm>
            <a:off x="4749282" y="4637238"/>
            <a:ext cx="4047931" cy="646331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63500" h="25400"/>
          </a:sp3d>
        </p:spPr>
        <p:txBody>
          <a:bodyPr wrap="square">
            <a:spAutoFit/>
          </a:bodyPr>
          <a:lstStyle/>
          <a:p>
            <a:r>
              <a:rPr lang="en-US" altLang="zh-CN" sz="1800" b="0" i="0" dirty="0" smtClean="0">
                <a:solidFill>
                  <a:schemeClr val="bg1"/>
                </a:solidFill>
                <a:latin typeface="+mj-lt"/>
              </a:rPr>
              <a:t>Our linear equations minimizes an approximate geometric error!</a:t>
            </a:r>
            <a:endParaRPr lang="en-SG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47420" y="2754868"/>
            <a:ext cx="3010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see derivation in the paper</a:t>
            </a:r>
            <a:endParaRPr lang="en-SG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9680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2" grpId="0" animBg="1"/>
      <p:bldP spid="89" grpId="0" animBg="1"/>
      <p:bldP spid="92" grpId="0"/>
      <p:bldP spid="88" grpId="0" animBg="1"/>
      <p:bldP spid="17" grpId="0"/>
      <p:bldP spid="51" grpId="0" animBg="1"/>
      <p:bldP spid="52" grpId="0" animBg="1"/>
      <p:bldP spid="53" grpId="0" animBg="1"/>
      <p:bldP spid="62" grpId="0" animBg="1"/>
      <p:bldP spid="63" grpId="0" animBg="1"/>
      <p:bldP spid="85" grpId="0" animBg="1"/>
      <p:bldP spid="86" grpId="0" animBg="1"/>
      <p:bldP spid="90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Registration (3 cameras)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degeneracy with collinear motion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687" r="-5000"/>
          <a:stretch>
            <a:fillRect/>
          </a:stretch>
        </p:blipFill>
        <p:spPr bwMode="auto">
          <a:xfrm>
            <a:off x="5782141" y="2334876"/>
            <a:ext cx="838200" cy="62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>
            <a:off x="2900626" y="2725658"/>
            <a:ext cx="3057525" cy="952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5" r="50000"/>
          <a:stretch>
            <a:fillRect/>
          </a:stretch>
        </p:blipFill>
        <p:spPr bwMode="auto">
          <a:xfrm rot="1452265">
            <a:off x="2369071" y="2306976"/>
            <a:ext cx="762000" cy="70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2876256" y="2544235"/>
            <a:ext cx="1062228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4576074" y="2541602"/>
            <a:ext cx="1386839" cy="498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>
          <a:xfrm>
            <a:off x="2307683" y="2741995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</a:t>
            </a:r>
            <a:r>
              <a:rPr lang="en-US" i="1" baseline="-25000" dirty="0" smtClean="0"/>
              <a:t>i</a:t>
            </a:r>
            <a:endParaRPr lang="en-SG" i="1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6039113" y="2816075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i="1" baseline="-25000" dirty="0" err="1" smtClean="0"/>
              <a:t>j</a:t>
            </a:r>
            <a:endParaRPr lang="en-SG" i="1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4043215" y="1752600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c</a:t>
            </a:r>
            <a:r>
              <a:rPr lang="en-US" i="1" baseline="-25000" dirty="0" err="1">
                <a:solidFill>
                  <a:srgbClr val="FF0000"/>
                </a:solidFill>
              </a:rPr>
              <a:t>k</a:t>
            </a:r>
            <a:endParaRPr lang="en-SG" i="1" baseline="-25000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 rot="683484">
            <a:off x="3901471" y="2228727"/>
            <a:ext cx="583856" cy="311626"/>
            <a:chOff x="1631" y="2653"/>
            <a:chExt cx="813" cy="466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021864" y="2004417"/>
                <a:ext cx="651845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𝑖𝑘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864" y="2004417"/>
                <a:ext cx="651845" cy="47359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887873" y="2778345"/>
                <a:ext cx="622478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873" y="2778345"/>
                <a:ext cx="622478" cy="4735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902972" y="2101636"/>
                <a:ext cx="748282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𝑗𝑘</m:t>
                          </m:r>
                        </m:sup>
                      </m:sSup>
                      <m:r>
                        <a:rPr lang="en-SG" i="1" dirty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72" y="2101636"/>
                <a:ext cx="748282" cy="47359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039211" y="3954473"/>
                <a:ext cx="2942280" cy="426912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>
                              <a:latin typeface="Cambria Math"/>
                            </a:rPr>
                            <m:t>𝑖𝑘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211" y="3954473"/>
                <a:ext cx="2942280" cy="42691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039211" y="4487873"/>
                <a:ext cx="2959528" cy="467116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>
                              <a:latin typeface="Cambria Math"/>
                            </a:rPr>
                            <m:t>𝑗𝑘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211" y="4487873"/>
                <a:ext cx="2959528" cy="46711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718" y="3591992"/>
            <a:ext cx="4413513" cy="272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40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Registration (3 cameras)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40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are known,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400" dirty="0" smtClean="0"/>
                  <a:t>can </a:t>
                </a:r>
                <a:r>
                  <a:rPr lang="en-SG" sz="2400" dirty="0"/>
                  <a:t>be computed by: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255" t="-9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687" r="-5000"/>
          <a:stretch>
            <a:fillRect/>
          </a:stretch>
        </p:blipFill>
        <p:spPr bwMode="auto">
          <a:xfrm>
            <a:off x="5839028" y="5307881"/>
            <a:ext cx="838200" cy="62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9" name="Straight Arrow Connector 88"/>
          <p:cNvCxnSpPr/>
          <p:nvPr/>
        </p:nvCxnSpPr>
        <p:spPr bwMode="auto">
          <a:xfrm>
            <a:off x="3209329" y="5704704"/>
            <a:ext cx="249321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5" r="50000"/>
          <a:stretch>
            <a:fillRect/>
          </a:stretch>
        </p:blipFill>
        <p:spPr bwMode="auto">
          <a:xfrm rot="1452265">
            <a:off x="2425958" y="5279981"/>
            <a:ext cx="762000" cy="70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4" name="Straight Arrow Connector 93"/>
          <p:cNvCxnSpPr/>
          <p:nvPr/>
        </p:nvCxnSpPr>
        <p:spPr bwMode="auto">
          <a:xfrm flipV="1">
            <a:off x="2925523" y="3968005"/>
            <a:ext cx="1001097" cy="13833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Arrow Connector 94"/>
          <p:cNvCxnSpPr/>
          <p:nvPr/>
        </p:nvCxnSpPr>
        <p:spPr bwMode="auto">
          <a:xfrm flipH="1" flipV="1">
            <a:off x="4679437" y="3925323"/>
            <a:ext cx="1340363" cy="149695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2364570" y="5715000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</a:t>
            </a:r>
            <a:r>
              <a:rPr lang="en-US" i="1" baseline="-25000" dirty="0" smtClean="0"/>
              <a:t>i</a:t>
            </a:r>
            <a:endParaRPr lang="en-SG" i="1" baseline="-25000" dirty="0"/>
          </a:p>
        </p:txBody>
      </p:sp>
      <p:sp>
        <p:nvSpPr>
          <p:cNvPr id="97" name="Rectangle 96"/>
          <p:cNvSpPr/>
          <p:nvPr/>
        </p:nvSpPr>
        <p:spPr>
          <a:xfrm>
            <a:off x="6083179" y="5786734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c</a:t>
            </a:r>
            <a:r>
              <a:rPr lang="en-US" i="1" baseline="-25000" dirty="0" err="1" smtClean="0">
                <a:solidFill>
                  <a:srgbClr val="FF0000"/>
                </a:solidFill>
              </a:rPr>
              <a:t>j</a:t>
            </a:r>
            <a:endParaRPr lang="en-SG" i="1" baseline="-25000" dirty="0">
              <a:solidFill>
                <a:srgbClr val="FF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038600" y="3657600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i="1" baseline="-25000" dirty="0" err="1"/>
              <a:t>k</a:t>
            </a:r>
            <a:endParaRPr lang="en-SG" i="1" baseline="-25000" dirty="0"/>
          </a:p>
        </p:txBody>
      </p:sp>
      <p:grpSp>
        <p:nvGrpSpPr>
          <p:cNvPr id="99" name="Group 98"/>
          <p:cNvGrpSpPr>
            <a:grpSpLocks/>
          </p:cNvGrpSpPr>
          <p:nvPr/>
        </p:nvGrpSpPr>
        <p:grpSpPr bwMode="auto">
          <a:xfrm rot="683484">
            <a:off x="4004378" y="3444249"/>
            <a:ext cx="583856" cy="311626"/>
            <a:chOff x="1631" y="2653"/>
            <a:chExt cx="813" cy="466"/>
          </a:xfrm>
        </p:grpSpPr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Oval 100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Oval 102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770463" y="5076888"/>
            <a:ext cx="963337" cy="1059711"/>
            <a:chOff x="2770463" y="5076888"/>
            <a:chExt cx="963337" cy="1059711"/>
          </a:xfrm>
        </p:grpSpPr>
        <p:sp>
          <p:nvSpPr>
            <p:cNvPr id="118" name="Arc 117"/>
            <p:cNvSpPr/>
            <p:nvPr/>
          </p:nvSpPr>
          <p:spPr bwMode="auto">
            <a:xfrm>
              <a:off x="2770463" y="5185580"/>
              <a:ext cx="655608" cy="951019"/>
            </a:xfrm>
            <a:prstGeom prst="arc">
              <a:avLst>
                <a:gd name="adj1" fmla="val 16200000"/>
                <a:gd name="adj2" fmla="val 612638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/>
                <p:cNvSpPr/>
                <p:nvPr/>
              </p:nvSpPr>
              <p:spPr>
                <a:xfrm>
                  <a:off x="3295090" y="5076888"/>
                  <a:ext cx="438710" cy="3696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180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SG" sz="1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090" y="5076888"/>
                  <a:ext cx="438710" cy="369653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3769567" y="4217437"/>
            <a:ext cx="1091682" cy="541955"/>
            <a:chOff x="3769567" y="4217437"/>
            <a:chExt cx="1091682" cy="541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/>
                <p:cNvSpPr/>
                <p:nvPr/>
              </p:nvSpPr>
              <p:spPr>
                <a:xfrm>
                  <a:off x="4030657" y="4390060"/>
                  <a:ext cx="4811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180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SG" sz="1800" dirty="0"/>
                </a:p>
              </p:txBody>
            </p:sp>
          </mc:Choice>
          <mc:Fallback xmlns="">
            <p:sp>
              <p:nvSpPr>
                <p:cNvPr id="122" name="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657" y="4390060"/>
                  <a:ext cx="481157" cy="369332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Freeform 4"/>
            <p:cNvSpPr/>
            <p:nvPr/>
          </p:nvSpPr>
          <p:spPr bwMode="auto">
            <a:xfrm>
              <a:off x="3769567" y="4217437"/>
              <a:ext cx="1091682" cy="168589"/>
            </a:xfrm>
            <a:custGeom>
              <a:avLst/>
              <a:gdLst>
                <a:gd name="connsiteX0" fmla="*/ 0 w 1091682"/>
                <a:gd name="connsiteY0" fmla="*/ 46653 h 168589"/>
                <a:gd name="connsiteX1" fmla="*/ 531845 w 1091682"/>
                <a:gd name="connsiteY1" fmla="*/ 167951 h 168589"/>
                <a:gd name="connsiteX2" fmla="*/ 1091682 w 1091682"/>
                <a:gd name="connsiteY2" fmla="*/ 0 h 16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682" h="168589">
                  <a:moveTo>
                    <a:pt x="0" y="46653"/>
                  </a:moveTo>
                  <a:cubicBezTo>
                    <a:pt x="174949" y="111190"/>
                    <a:pt x="349898" y="175727"/>
                    <a:pt x="531845" y="167951"/>
                  </a:cubicBezTo>
                  <a:cubicBezTo>
                    <a:pt x="713792" y="160176"/>
                    <a:pt x="902737" y="80088"/>
                    <a:pt x="1091682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2752829" y="4413965"/>
                <a:ext cx="651845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𝑖𝑘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29" y="4413965"/>
                <a:ext cx="651845" cy="473591"/>
              </a:xfrm>
              <a:prstGeom prst="rect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3944760" y="5751350"/>
                <a:ext cx="622478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60" y="5751350"/>
                <a:ext cx="622478" cy="473591"/>
              </a:xfrm>
              <a:prstGeom prst="rect">
                <a:avLst/>
              </a:prstGeom>
              <a:blipFill rotWithShape="1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5469211" y="4384213"/>
                <a:ext cx="748282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𝑗𝑘</m:t>
                          </m:r>
                        </m:sup>
                      </m:sSup>
                      <m:r>
                        <a:rPr lang="en-SG" i="1" dirty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211" y="4384213"/>
                <a:ext cx="748282" cy="473591"/>
              </a:xfrm>
              <a:prstGeom prst="rect">
                <a:avLst/>
              </a:prstGeom>
              <a:blipFill rotWithShape="1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2636100" y="1752600"/>
                <a:ext cx="3239798" cy="441468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00" y="1752600"/>
                <a:ext cx="3239798" cy="441468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2631675" y="2438400"/>
                <a:ext cx="3239669" cy="441468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𝑗𝑘</m:t>
                          </m:r>
                        </m:sup>
                      </m:sSubSup>
                      <m:r>
                        <a:rPr lang="en-US" i="1" smtClean="0">
                          <a:latin typeface="Cambria Math"/>
                        </a:rPr>
                        <m:t> </m:t>
                      </m:r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75" y="2438400"/>
                <a:ext cx="3239669" cy="441468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98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from Motion (</a:t>
            </a:r>
            <a:r>
              <a:rPr lang="en-US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SfM</a:t>
            </a:r>
            <a:r>
              <a:rPr 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S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36418"/>
            <a:ext cx="7696200" cy="338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5800" y="561969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+mj-lt"/>
              </a:rPr>
              <a:t>Simultaneously recover both 3D scene points and camera poses</a:t>
            </a:r>
            <a:endParaRPr lang="zh-CN" altLang="en-US" sz="2000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9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Registration (3 cameras)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are known,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 dirty="0" smtClean="0"/>
                  <a:t>can </a:t>
                </a:r>
                <a:r>
                  <a:rPr lang="en-SG" sz="2400" dirty="0"/>
                  <a:t>be computed by: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255" t="-9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687" r="-5000"/>
          <a:stretch>
            <a:fillRect/>
          </a:stretch>
        </p:blipFill>
        <p:spPr bwMode="auto">
          <a:xfrm>
            <a:off x="5839028" y="5307881"/>
            <a:ext cx="838200" cy="62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9" name="Straight Arrow Connector 88"/>
          <p:cNvCxnSpPr/>
          <p:nvPr/>
        </p:nvCxnSpPr>
        <p:spPr bwMode="auto">
          <a:xfrm>
            <a:off x="3209329" y="5704704"/>
            <a:ext cx="249321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5" r="50000"/>
          <a:stretch>
            <a:fillRect/>
          </a:stretch>
        </p:blipFill>
        <p:spPr bwMode="auto">
          <a:xfrm rot="1452265">
            <a:off x="2425958" y="5279981"/>
            <a:ext cx="762000" cy="70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4" name="Straight Arrow Connector 93"/>
          <p:cNvCxnSpPr/>
          <p:nvPr/>
        </p:nvCxnSpPr>
        <p:spPr bwMode="auto">
          <a:xfrm flipV="1">
            <a:off x="2925523" y="3968005"/>
            <a:ext cx="1001097" cy="13833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Arrow Connector 94"/>
          <p:cNvCxnSpPr/>
          <p:nvPr/>
        </p:nvCxnSpPr>
        <p:spPr bwMode="auto">
          <a:xfrm flipH="1" flipV="1">
            <a:off x="4679437" y="3925323"/>
            <a:ext cx="1340363" cy="149695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2364570" y="5715000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c</a:t>
            </a:r>
            <a:r>
              <a:rPr lang="en-US" i="1" baseline="-25000" dirty="0" smtClean="0">
                <a:solidFill>
                  <a:srgbClr val="FF0000"/>
                </a:solidFill>
              </a:rPr>
              <a:t>i</a:t>
            </a:r>
            <a:endParaRPr lang="en-SG" i="1" baseline="-25000" dirty="0">
              <a:solidFill>
                <a:srgbClr val="FF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083179" y="5786734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i="1" baseline="-25000" dirty="0" err="1" smtClean="0"/>
              <a:t>j</a:t>
            </a:r>
            <a:endParaRPr lang="en-SG" i="1" baseline="-25000" dirty="0"/>
          </a:p>
        </p:txBody>
      </p:sp>
      <p:sp>
        <p:nvSpPr>
          <p:cNvPr id="98" name="Rectangle 97"/>
          <p:cNvSpPr/>
          <p:nvPr/>
        </p:nvSpPr>
        <p:spPr>
          <a:xfrm>
            <a:off x="4038600" y="3657600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i="1" baseline="-25000" dirty="0" err="1"/>
              <a:t>k</a:t>
            </a:r>
            <a:endParaRPr lang="en-SG" i="1" baseline="-25000" dirty="0"/>
          </a:p>
        </p:txBody>
      </p:sp>
      <p:grpSp>
        <p:nvGrpSpPr>
          <p:cNvPr id="99" name="Group 98"/>
          <p:cNvGrpSpPr>
            <a:grpSpLocks/>
          </p:cNvGrpSpPr>
          <p:nvPr/>
        </p:nvGrpSpPr>
        <p:grpSpPr bwMode="auto">
          <a:xfrm rot="683484">
            <a:off x="4004378" y="3444249"/>
            <a:ext cx="583856" cy="311626"/>
            <a:chOff x="1631" y="2653"/>
            <a:chExt cx="813" cy="466"/>
          </a:xfrm>
        </p:grpSpPr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Oval 100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Oval 102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69567" y="4217437"/>
            <a:ext cx="1091682" cy="541955"/>
            <a:chOff x="3769567" y="4217437"/>
            <a:chExt cx="1091682" cy="541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/>
                <p:cNvSpPr/>
                <p:nvPr/>
              </p:nvSpPr>
              <p:spPr>
                <a:xfrm>
                  <a:off x="4030657" y="4390060"/>
                  <a:ext cx="4811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180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SG" sz="1800" dirty="0"/>
                </a:p>
              </p:txBody>
            </p:sp>
          </mc:Choice>
          <mc:Fallback xmlns="">
            <p:sp>
              <p:nvSpPr>
                <p:cNvPr id="122" name="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657" y="4390060"/>
                  <a:ext cx="481157" cy="369332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Freeform 4"/>
            <p:cNvSpPr/>
            <p:nvPr/>
          </p:nvSpPr>
          <p:spPr bwMode="auto">
            <a:xfrm>
              <a:off x="3769567" y="4217437"/>
              <a:ext cx="1091682" cy="168589"/>
            </a:xfrm>
            <a:custGeom>
              <a:avLst/>
              <a:gdLst>
                <a:gd name="connsiteX0" fmla="*/ 0 w 1091682"/>
                <a:gd name="connsiteY0" fmla="*/ 46653 h 168589"/>
                <a:gd name="connsiteX1" fmla="*/ 531845 w 1091682"/>
                <a:gd name="connsiteY1" fmla="*/ 167951 h 168589"/>
                <a:gd name="connsiteX2" fmla="*/ 1091682 w 1091682"/>
                <a:gd name="connsiteY2" fmla="*/ 0 h 16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682" h="168589">
                  <a:moveTo>
                    <a:pt x="0" y="46653"/>
                  </a:moveTo>
                  <a:cubicBezTo>
                    <a:pt x="174949" y="111190"/>
                    <a:pt x="349898" y="175727"/>
                    <a:pt x="531845" y="167951"/>
                  </a:cubicBezTo>
                  <a:cubicBezTo>
                    <a:pt x="713792" y="160176"/>
                    <a:pt x="902737" y="80088"/>
                    <a:pt x="1091682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42930" y="5112489"/>
            <a:ext cx="1271607" cy="764309"/>
            <a:chOff x="5042930" y="5112489"/>
            <a:chExt cx="1271607" cy="764309"/>
          </a:xfrm>
        </p:grpSpPr>
        <p:sp>
          <p:nvSpPr>
            <p:cNvPr id="39" name="Arc 38"/>
            <p:cNvSpPr/>
            <p:nvPr/>
          </p:nvSpPr>
          <p:spPr bwMode="auto">
            <a:xfrm rot="15314997">
              <a:off x="5511224" y="5073484"/>
              <a:ext cx="655608" cy="951019"/>
            </a:xfrm>
            <a:prstGeom prst="arc">
              <a:avLst>
                <a:gd name="adj1" fmla="val 16200000"/>
                <a:gd name="adj2" fmla="val 612638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5042930" y="5112489"/>
                  <a:ext cx="437427" cy="4009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180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SG" sz="1800" dirty="0"/>
                </a:p>
              </p:txBody>
            </p:sp>
          </mc:Choice>
          <mc:Fallback xmlns="">
            <p:sp>
              <p:nvSpPr>
                <p:cNvPr id="150" name="Rectangle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930" y="5112489"/>
                  <a:ext cx="437427" cy="400944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752829" y="4413965"/>
                <a:ext cx="651845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𝑖𝑘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29" y="4413965"/>
                <a:ext cx="651845" cy="473591"/>
              </a:xfrm>
              <a:prstGeom prst="rect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944760" y="5751350"/>
                <a:ext cx="622478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60" y="5751350"/>
                <a:ext cx="622478" cy="473591"/>
              </a:xfrm>
              <a:prstGeom prst="rect">
                <a:avLst/>
              </a:prstGeom>
              <a:blipFill rotWithShape="1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469211" y="4384213"/>
                <a:ext cx="748282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𝑗𝑘</m:t>
                          </m:r>
                        </m:sup>
                      </m:sSup>
                      <m:r>
                        <a:rPr lang="en-SG" i="1" dirty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211" y="4384213"/>
                <a:ext cx="748282" cy="473591"/>
              </a:xfrm>
              <a:prstGeom prst="rect">
                <a:avLst/>
              </a:prstGeom>
              <a:blipFill rotWithShape="1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636100" y="1782888"/>
                <a:ext cx="3328924" cy="426912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</m:sSub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𝑖𝑘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00" y="1782888"/>
                <a:ext cx="3328924" cy="426912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31675" y="2438400"/>
                <a:ext cx="3065326" cy="467116"/>
              </a:xfrm>
              <a:prstGeom prst="rect">
                <a:avLst/>
              </a:prstGeom>
              <a:solidFill>
                <a:srgbClr val="0066F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bSup>
                      <m:r>
                        <a:rPr lang="en-US" i="1" smtClean="0">
                          <a:latin typeface="Cambria Math"/>
                        </a:rPr>
                        <m:t> </m:t>
                      </m:r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75" y="2438400"/>
                <a:ext cx="3065326" cy="467116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67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Registration (3 cameras)</a:t>
            </a:r>
            <a:endParaRPr lang="zh-CN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Collecting all </a:t>
            </a:r>
            <a:r>
              <a:rPr lang="en-US" altLang="zh-CN" sz="2400" dirty="0" smtClean="0"/>
              <a:t>six </a:t>
            </a:r>
            <a:r>
              <a:rPr lang="en-US" sz="2400" dirty="0" smtClean="0"/>
              <a:t>equations</a:t>
            </a:r>
            <a:endParaRPr lang="en-SG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791200" y="2950053"/>
                <a:ext cx="1612557" cy="82561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𝑖𝑗𝑘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950053"/>
                <a:ext cx="1612557" cy="825611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70992" y="1981199"/>
                <a:ext cx="3252557" cy="2763321"/>
              </a:xfrm>
              <a:prstGeom prst="rect">
                <a:avLst/>
              </a:prstGeom>
              <a:noFill/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800" b="0" i="1">
                    <a:solidFill>
                      <a:schemeClr val="lt1"/>
                    </a:solidFill>
                    <a:latin typeface="Cambria Math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𝑗𝑘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𝑖𝑘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𝑖𝑗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</m:sSub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𝑖𝑘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  <a:p>
                <a:endParaRPr lang="en-SG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</m:sSubSup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𝑖𝑗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</m:sSub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92" y="1981199"/>
                <a:ext cx="3252557" cy="2763321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 bwMode="auto">
          <a:xfrm>
            <a:off x="4343400" y="3133425"/>
            <a:ext cx="990600" cy="458868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65" y="4357364"/>
            <a:ext cx="46005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Registration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cameras)</a:t>
            </a:r>
            <a:endParaRPr lang="zh-CN" altLang="en-US" sz="28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 smtClean="0"/>
          </a:p>
          <a:p>
            <a:r>
              <a:rPr lang="en-US" sz="2000" dirty="0" smtClean="0"/>
              <a:t> </a:t>
            </a: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1012784" y="1447800"/>
            <a:ext cx="4530566" cy="6463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lt1"/>
                </a:solidFill>
                <a:latin typeface="Lucida Sans Unicode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SG" altLang="zh-CN" sz="1800" dirty="0">
                <a:solidFill>
                  <a:schemeClr val="tx1"/>
                </a:solidFill>
                <a:latin typeface="+mj-lt"/>
              </a:rPr>
              <a:t>1. Collect equations from all triangles in the match graph</a:t>
            </a:r>
            <a:r>
              <a:rPr lang="en-US" altLang="zh-CN" sz="1800" dirty="0">
                <a:solidFill>
                  <a:schemeClr val="tx1"/>
                </a:solidFill>
                <a:latin typeface="+mj-lt"/>
              </a:rPr>
              <a:t>.</a:t>
            </a:r>
            <a:endParaRPr lang="en-SG"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66" y="4357364"/>
            <a:ext cx="46005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66" y="4357364"/>
            <a:ext cx="46005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64" y="4357364"/>
            <a:ext cx="46005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04" y="4349744"/>
            <a:ext cx="46005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03" y="4349744"/>
            <a:ext cx="46005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66" y="4349744"/>
            <a:ext cx="46005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66" y="4349744"/>
            <a:ext cx="46005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769941" y="6757664"/>
                <a:ext cx="1912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1" y="6757664"/>
                <a:ext cx="1912383" cy="369332"/>
              </a:xfrm>
              <a:prstGeom prst="rect">
                <a:avLst/>
              </a:prstGeom>
              <a:blipFill rotWithShape="1">
                <a:blip r:embed="rId12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769941" y="7138664"/>
                <a:ext cx="1817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𝐵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1" y="7138664"/>
                <a:ext cx="1817677" cy="369332"/>
              </a:xfrm>
              <a:prstGeom prst="rect">
                <a:avLst/>
              </a:prstGeom>
              <a:blipFill rotWithShape="1">
                <a:blip r:embed="rId1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69941" y="7519664"/>
                <a:ext cx="1912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1" y="7519664"/>
                <a:ext cx="1912383" cy="369332"/>
              </a:xfrm>
              <a:prstGeom prst="rect">
                <a:avLst/>
              </a:prstGeom>
              <a:blipFill rotWithShape="1">
                <a:blip r:embed="rId1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69941" y="7912332"/>
                <a:ext cx="1912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1" y="7912332"/>
                <a:ext cx="1912383" cy="369332"/>
              </a:xfrm>
              <a:prstGeom prst="rect">
                <a:avLst/>
              </a:prstGeom>
              <a:blipFill rotWithShape="1">
                <a:blip r:embed="rId1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69941" y="8281664"/>
                <a:ext cx="1912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1" y="8281664"/>
                <a:ext cx="1912383" cy="369332"/>
              </a:xfrm>
              <a:prstGeom prst="rect">
                <a:avLst/>
              </a:prstGeom>
              <a:blipFill rotWithShape="1">
                <a:blip r:embed="rId16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769941" y="8662664"/>
                <a:ext cx="1907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1" y="8662664"/>
                <a:ext cx="1907573" cy="369332"/>
              </a:xfrm>
              <a:prstGeom prst="rect">
                <a:avLst/>
              </a:prstGeom>
              <a:blipFill rotWithShape="1">
                <a:blip r:embed="rId1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69941" y="6376664"/>
                <a:ext cx="1898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1" y="6376664"/>
                <a:ext cx="1898020" cy="369332"/>
              </a:xfrm>
              <a:prstGeom prst="rect">
                <a:avLst/>
              </a:prstGeom>
              <a:blipFill rotWithShape="1">
                <a:blip r:embed="rId1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1" name="Rectangle 7180"/>
          <p:cNvSpPr/>
          <p:nvPr/>
        </p:nvSpPr>
        <p:spPr>
          <a:xfrm>
            <a:off x="838200" y="5005064"/>
            <a:ext cx="2749418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j-lt"/>
              </a:rPr>
              <a:t>2. Solve all equations</a:t>
            </a: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649118" y="914400"/>
            <a:ext cx="51025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+mn-lt"/>
              </a:rPr>
              <a:t>Generalize to </a:t>
            </a:r>
            <a:r>
              <a:rPr lang="en-US" dirty="0">
                <a:latin typeface="+mn-lt"/>
              </a:rPr>
              <a:t>n </a:t>
            </a:r>
            <a:r>
              <a:rPr lang="en-US" dirty="0" smtClean="0">
                <a:latin typeface="+mn-lt"/>
              </a:rPr>
              <a:t>cameras</a:t>
            </a:r>
            <a:endParaRPr lang="en-SG" dirty="0">
              <a:latin typeface="+mn-lt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3065341" y="2109464"/>
            <a:ext cx="609600" cy="2514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825192" y="3214639"/>
                <a:ext cx="966162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𝐵𝑌</m:t>
                      </m:r>
                      <m:r>
                        <a:rPr lang="en-US" sz="180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192" y="3214639"/>
                <a:ext cx="966162" cy="369332"/>
              </a:xfrm>
              <a:prstGeom prst="rect">
                <a:avLst/>
              </a:prstGeom>
              <a:blipFill rotWithShape="1">
                <a:blip r:embed="rId1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009581" y="2182480"/>
                <a:ext cx="1067536" cy="2449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𝑌</m:t>
                      </m:r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581" y="2182480"/>
                <a:ext cx="1067536" cy="2449517"/>
              </a:xfrm>
              <a:prstGeom prst="rect">
                <a:avLst/>
              </a:prstGeom>
              <a:blipFill rotWithShape="1">
                <a:blip r:embed="rId2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5334000" y="2766599"/>
            <a:ext cx="3308428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lt1"/>
                </a:solidFill>
                <a:latin typeface="Lucida Sans Unicode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US" altLang="zh-CN" sz="1800" dirty="0" smtClean="0">
                <a:solidFill>
                  <a:schemeClr val="tx1"/>
                </a:solidFill>
                <a:latin typeface="+mj-lt"/>
              </a:rPr>
              <a:t>The match graph: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+mj-lt"/>
              </a:rPr>
              <a:t>each camera is a vertex,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+mj-lt"/>
              </a:rPr>
              <a:t>connect two cameras if their relative motion is known.</a:t>
            </a:r>
            <a:endParaRPr lang="en-SG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4000" y="6369044"/>
            <a:ext cx="3024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cameras can be non-coplanar.</a:t>
            </a:r>
            <a:endParaRPr lang="en-SG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860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34 -0.16018 L 0.09531 -0.16018 C 0.01284 -0.16018 -0.08733 -0.29259 -0.08733 -0.39907 L -0.08733 -0.63796 " pathEditMode="relative" rAng="0" ptsTypes="FfFF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-2388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15 -0.22685 L 0.12465 -0.22685 C 0.02864 -0.22685 -0.08785 -0.34121 -0.08785 -0.43241 L -0.08785 -0.63797 " pathEditMode="relative" rAng="0" ptsTypes="FfFF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5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382 -0.24907 L 0.15798 -0.24907 C 0.04705 -0.24907 -0.08785 -0.35694 -0.08785 -0.44352 L -0.08785 -0.63796 " pathEditMode="relative" rAng="0" ptsTypes="FfFF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194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882 -0.34908 L 0.17048 -0.34908 C 0.05399 -0.34908 -0.08785 -0.42963 -0.08785 -0.49352 L -0.08785 -0.63796 " pathEditMode="relative" rAng="0" ptsTypes="FfFF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33" y="-144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548 -0.41736 L 0.20382 -0.41736 C 0.07222 -0.41736 -0.08785 -0.47939 -0.08785 -0.52916 L -0.08785 -0.63958 " pathEditMode="relative" rAng="0" ptsTypes="FfFF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67" y="-111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715 -0.42685 L 0.22465 -0.42685 C 0.08385 -0.42685 -0.08785 -0.48542 -0.08785 -0.53241 L -0.08785 -0.63796 " pathEditMode="relative" rAng="0" ptsTypes="FfFF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0" y="-105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733 -0.51575 L 0.24931 -0.51575 C 0.09792 -0.51575 -0.08767 -0.54769 -0.08767 -0.5713 L -0.08767 -0.62686 " pathEditMode="relative" rAng="0" ptsTypes="FfFF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50" y="-55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6" grpId="0" animBg="1"/>
      <p:bldP spid="16" grpId="2" animBg="1"/>
      <p:bldP spid="7181" grpId="0"/>
      <p:bldP spid="3" grpId="0" animBg="1"/>
      <p:bldP spid="25" grpId="0" animBg="1"/>
      <p:bldP spid="26" grpId="0" animBg="1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Triangulation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153400" cy="5257800"/>
          </a:xfrm>
        </p:spPr>
        <p:txBody>
          <a:bodyPr/>
          <a:lstStyle/>
          <a:p>
            <a:r>
              <a:rPr lang="en-US" altLang="zh-CN" sz="2400" dirty="0" smtClean="0"/>
              <a:t>	Once cameras are fixed, triangulate matched corners to generate 3D points.</a:t>
            </a:r>
            <a:endParaRPr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87"/>
          <a:stretch>
            <a:fillRect/>
          </a:stretch>
        </p:blipFill>
        <p:spPr bwMode="auto">
          <a:xfrm>
            <a:off x="762000" y="1836418"/>
            <a:ext cx="7696200" cy="250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9" b="-5733"/>
          <a:stretch>
            <a:fillRect/>
          </a:stretch>
        </p:blipFill>
        <p:spPr bwMode="auto">
          <a:xfrm>
            <a:off x="762000" y="4038600"/>
            <a:ext cx="769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Robustness Issues</a:t>
            </a:r>
            <a:endParaRPr lang="en-SG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Exclude unreliable triplets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More consistency checks in the paper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SG" sz="2400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687" r="-5000"/>
          <a:stretch>
            <a:fillRect/>
          </a:stretch>
        </p:blipFill>
        <p:spPr bwMode="auto">
          <a:xfrm>
            <a:off x="5839028" y="5307881"/>
            <a:ext cx="838200" cy="62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Arrow Connector 47"/>
          <p:cNvCxnSpPr/>
          <p:nvPr/>
        </p:nvCxnSpPr>
        <p:spPr bwMode="auto">
          <a:xfrm>
            <a:off x="3209329" y="5704704"/>
            <a:ext cx="249321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5" r="50000"/>
          <a:stretch>
            <a:fillRect/>
          </a:stretch>
        </p:blipFill>
        <p:spPr bwMode="auto">
          <a:xfrm rot="1452265">
            <a:off x="2425958" y="5279981"/>
            <a:ext cx="762000" cy="70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Straight Arrow Connector 49"/>
          <p:cNvCxnSpPr/>
          <p:nvPr/>
        </p:nvCxnSpPr>
        <p:spPr bwMode="auto">
          <a:xfrm flipV="1">
            <a:off x="2925523" y="3968005"/>
            <a:ext cx="1001097" cy="13833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 flipH="1" flipV="1">
            <a:off x="4679437" y="3925323"/>
            <a:ext cx="1340363" cy="149695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" name="Group 54"/>
          <p:cNvGrpSpPr>
            <a:grpSpLocks/>
          </p:cNvGrpSpPr>
          <p:nvPr/>
        </p:nvGrpSpPr>
        <p:grpSpPr bwMode="auto">
          <a:xfrm rot="683484">
            <a:off x="4126144" y="3565559"/>
            <a:ext cx="583856" cy="311626"/>
            <a:chOff x="1631" y="2653"/>
            <a:chExt cx="813" cy="466"/>
          </a:xfrm>
        </p:grpSpPr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2752829" y="4413965"/>
                <a:ext cx="651845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𝑖𝑘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29" y="4413965"/>
                <a:ext cx="651845" cy="473591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4101922" y="5257800"/>
                <a:ext cx="622478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922" y="5257800"/>
                <a:ext cx="622478" cy="473591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5469211" y="4384213"/>
                <a:ext cx="748282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𝑗𝑘</m:t>
                          </m:r>
                        </m:sup>
                      </m:sSup>
                      <m:r>
                        <a:rPr lang="en-SG" i="1" dirty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211" y="4384213"/>
                <a:ext cx="748282" cy="473591"/>
              </a:xfrm>
              <a:prstGeom prst="rect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/>
          <p:cNvGrpSpPr/>
          <p:nvPr/>
        </p:nvGrpSpPr>
        <p:grpSpPr>
          <a:xfrm>
            <a:off x="2681275" y="3776663"/>
            <a:ext cx="3586175" cy="2471737"/>
            <a:chOff x="2681275" y="3776663"/>
            <a:chExt cx="3586175" cy="2471737"/>
          </a:xfrm>
        </p:grpSpPr>
        <p:grpSp>
          <p:nvGrpSpPr>
            <p:cNvPr id="88" name="Group 87"/>
            <p:cNvGrpSpPr/>
            <p:nvPr/>
          </p:nvGrpSpPr>
          <p:grpSpPr>
            <a:xfrm>
              <a:off x="2681275" y="3776663"/>
              <a:ext cx="3586175" cy="2005012"/>
              <a:chOff x="2681275" y="3776663"/>
              <a:chExt cx="3586175" cy="2005012"/>
            </a:xfrm>
          </p:grpSpPr>
          <p:cxnSp>
            <p:nvCxnSpPr>
              <p:cNvPr id="79" name="Straight Arrow Connector 78"/>
              <p:cNvCxnSpPr/>
              <p:nvPr/>
            </p:nvCxnSpPr>
            <p:spPr bwMode="auto">
              <a:xfrm flipV="1">
                <a:off x="2681275" y="3776663"/>
                <a:ext cx="1724038" cy="196472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Straight Arrow Connector 79"/>
              <p:cNvCxnSpPr/>
              <p:nvPr/>
            </p:nvCxnSpPr>
            <p:spPr bwMode="auto">
              <a:xfrm>
                <a:off x="2681288" y="5738813"/>
                <a:ext cx="3586162" cy="4286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1" name="Straight Arrow Connector 80"/>
              <p:cNvCxnSpPr/>
              <p:nvPr/>
            </p:nvCxnSpPr>
            <p:spPr bwMode="auto">
              <a:xfrm flipH="1" flipV="1">
                <a:off x="4405314" y="3781426"/>
                <a:ext cx="1857374" cy="1995487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/>
                <p:cNvSpPr/>
                <p:nvPr/>
              </p:nvSpPr>
              <p:spPr>
                <a:xfrm>
                  <a:off x="3352800" y="4708009"/>
                  <a:ext cx="651845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𝑖𝑘</m:t>
                            </m:r>
                          </m:sup>
                        </m:s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1" name="Rectangle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4708009"/>
                  <a:ext cx="651845" cy="473591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 r="-1121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4724400" y="4572000"/>
                  <a:ext cx="680956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𝑗𝑘</m:t>
                            </m:r>
                          </m:sup>
                        </m:s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2" name="Rectangl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0" y="4572000"/>
                  <a:ext cx="680956" cy="473591"/>
                </a:xfrm>
                <a:prstGeom prst="rect">
                  <a:avLst/>
                </a:prstGeom>
                <a:blipFill rotWithShape="1">
                  <a:blip r:embed="rId8" cstate="print"/>
                  <a:stretch>
                    <a:fillRect r="-6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/>
                <p:cNvSpPr/>
                <p:nvPr/>
              </p:nvSpPr>
              <p:spPr>
                <a:xfrm>
                  <a:off x="4191000" y="5774809"/>
                  <a:ext cx="622478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𝑖𝑗</m:t>
                            </m:r>
                          </m:sup>
                        </m:s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3" name="Rectangle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5774809"/>
                  <a:ext cx="622478" cy="473591"/>
                </a:xfrm>
                <a:prstGeom prst="rect">
                  <a:avLst/>
                </a:prstGeom>
                <a:blipFill rotWithShape="1">
                  <a:blip r:embed="rId9" cstate="print"/>
                  <a:stretch>
                    <a:fillRect r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Rectangle 94"/>
          <p:cNvSpPr/>
          <p:nvPr/>
        </p:nvSpPr>
        <p:spPr>
          <a:xfrm>
            <a:off x="2208313" y="2593031"/>
            <a:ext cx="3934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Check if                           </a:t>
            </a:r>
            <a:r>
              <a:rPr lang="en-SG" dirty="0" smtClean="0">
                <a:latin typeface="+mj-lt"/>
              </a:rPr>
              <a:t>??</a:t>
            </a:r>
            <a:endParaRPr lang="en-SG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3657600" y="2209800"/>
                <a:ext cx="1500475" cy="1236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209800"/>
                <a:ext cx="1500475" cy="1236108"/>
              </a:xfrm>
              <a:prstGeom prst="rect">
                <a:avLst/>
              </a:prstGeom>
              <a:blipFill rotWithShape="1">
                <a:blip r:embed="rId10"/>
                <a:stretch>
                  <a:fillRect r="-24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Slide Number Placeholder 9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Accuracy evaluation:</a:t>
            </a:r>
          </a:p>
          <a:p>
            <a:r>
              <a:rPr lang="en-US" sz="1800" dirty="0" smtClean="0"/>
              <a:t>Compare with recent methods on data with known ground truth.</a:t>
            </a:r>
            <a:endParaRPr lang="en-US" sz="2400" dirty="0"/>
          </a:p>
          <a:p>
            <a:endParaRPr lang="en-SG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389770"/>
              </p:ext>
            </p:extLst>
          </p:nvPr>
        </p:nvGraphicFramePr>
        <p:xfrm>
          <a:off x="321490" y="3886200"/>
          <a:ext cx="8458202" cy="25603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819400"/>
                <a:gridCol w="900545"/>
                <a:gridCol w="928255"/>
                <a:gridCol w="914400"/>
                <a:gridCol w="990600"/>
                <a:gridCol w="914400"/>
                <a:gridCol w="990602"/>
              </a:tblGrid>
              <a:tr h="457200">
                <a:tc rowSpan="2">
                  <a:txBody>
                    <a:bodyPr/>
                    <a:lstStyle/>
                    <a:p>
                      <a:pPr algn="l"/>
                      <a:endParaRPr lang="en-SG" sz="16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Fountain-P11</a:t>
                      </a:r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Herz-Jesu-P25</a:t>
                      </a:r>
                      <a:endParaRPr lang="en-SG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Castle-P30</a:t>
                      </a:r>
                      <a:endParaRPr lang="en-SG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b="0" dirty="0"/>
                    </a:p>
                  </a:txBody>
                  <a:tcPr/>
                </a:tc>
              </a:tr>
              <a:tr h="533400">
                <a:tc vMerge="1">
                  <a:txBody>
                    <a:bodyPr/>
                    <a:lstStyle/>
                    <a:p>
                      <a:pPr algn="l"/>
                      <a:endParaRPr lang="en-SG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c </a:t>
                      </a:r>
                      <a:br>
                        <a:rPr lang="en-US" sz="1600" b="0" dirty="0" smtClean="0"/>
                      </a:br>
                      <a:r>
                        <a:rPr lang="en-US" sz="1600" b="0" baseline="0" dirty="0" smtClean="0"/>
                        <a:t>meters</a:t>
                      </a:r>
                      <a:endParaRPr lang="en-US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R degrees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c </a:t>
                      </a:r>
                      <a:br>
                        <a:rPr lang="en-US" sz="1600" b="0" dirty="0" smtClean="0"/>
                      </a:br>
                      <a:r>
                        <a:rPr lang="en-US" sz="1600" b="0" baseline="0" dirty="0" smtClean="0"/>
                        <a:t>meters</a:t>
                      </a:r>
                      <a:endParaRPr lang="en-US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R degrees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c </a:t>
                      </a:r>
                      <a:br>
                        <a:rPr lang="en-US" sz="1600" b="0" dirty="0" smtClean="0"/>
                      </a:br>
                      <a:r>
                        <a:rPr lang="en-US" sz="1600" b="0" baseline="0" dirty="0" smtClean="0"/>
                        <a:t>meters</a:t>
                      </a:r>
                      <a:endParaRPr lang="en-US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R degrees</a:t>
                      </a:r>
                      <a:endParaRPr lang="en-US" sz="1600" b="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Ours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0.0139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0.1954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0.0636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0.1880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0.2345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0.4800</a:t>
                      </a:r>
                      <a:endParaRPr lang="en-SG" sz="1600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[Arie-Nachimson et al. 2012]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0.0226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0.4211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0.0479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0.3125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SG" sz="16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[Sinha et al. 2010]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0.1317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0.2538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SG" sz="16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VisualSFM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0.0364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0.2794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0.0551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0.2868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0.2639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0.3980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437614" y="1733972"/>
            <a:ext cx="2534186" cy="2027341"/>
            <a:chOff x="437614" y="1676400"/>
            <a:chExt cx="2534186" cy="2027341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1"/>
            <a:stretch/>
          </p:blipFill>
          <p:spPr bwMode="auto">
            <a:xfrm>
              <a:off x="437614" y="1676400"/>
              <a:ext cx="2534186" cy="1679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64185" y="3365187"/>
              <a:ext cx="13989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Fountain-P11</a:t>
              </a:r>
              <a:endParaRPr lang="en-SG" sz="1600" dirty="0"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76600" y="1733972"/>
            <a:ext cx="2648725" cy="2045804"/>
            <a:chOff x="3276600" y="1676400"/>
            <a:chExt cx="2648725" cy="2045804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0"/>
            <a:stretch/>
          </p:blipFill>
          <p:spPr bwMode="auto">
            <a:xfrm>
              <a:off x="3276600" y="1676400"/>
              <a:ext cx="2648725" cy="1728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602130" y="3383650"/>
              <a:ext cx="15520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</a:rPr>
                <a:t>Herz-Jesu-P25</a:t>
              </a:r>
              <a:endParaRPr lang="en-SG" sz="16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72200" y="1733972"/>
            <a:ext cx="2574111" cy="2076028"/>
            <a:chOff x="6172200" y="1676400"/>
            <a:chExt cx="2574111" cy="207602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1"/>
            <a:stretch/>
          </p:blipFill>
          <p:spPr bwMode="auto">
            <a:xfrm>
              <a:off x="6172200" y="1676400"/>
              <a:ext cx="2574111" cy="1679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6934200" y="3413874"/>
              <a:ext cx="11977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</a:rPr>
                <a:t>Castle-P30</a:t>
              </a:r>
              <a:endParaRPr lang="en-SG" sz="1600" dirty="0"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69391" y="6504503"/>
            <a:ext cx="4225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All results are after the final bundle adjustment.</a:t>
            </a:r>
            <a:endParaRPr lang="en-SG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86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Efficiency evaluation:</a:t>
            </a:r>
            <a:endParaRPr lang="en-SG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236598"/>
              </p:ext>
            </p:extLst>
          </p:nvPr>
        </p:nvGraphicFramePr>
        <p:xfrm>
          <a:off x="152399" y="3912740"/>
          <a:ext cx="8763002" cy="25642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886480"/>
                <a:gridCol w="809361"/>
                <a:gridCol w="809361"/>
                <a:gridCol w="876300"/>
                <a:gridCol w="876300"/>
                <a:gridCol w="876300"/>
                <a:gridCol w="876300"/>
                <a:gridCol w="876300"/>
                <a:gridCol w="876300"/>
              </a:tblGrid>
              <a:tr h="381000">
                <a:tc rowSpan="2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Building (128)</a:t>
                      </a:r>
                      <a:endParaRPr lang="en-SG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sz="1200" dirty="0" smtClean="0"/>
                        <a:t>Notre Dame (371) </a:t>
                      </a:r>
                      <a:endParaRPr lang="en-SG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sz="1200" dirty="0" smtClean="0"/>
                        <a:t>Pisa (481)</a:t>
                      </a:r>
                      <a:endParaRPr lang="en-SG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 err="1" smtClean="0"/>
                        <a:t>Trevi</a:t>
                      </a:r>
                      <a:r>
                        <a:rPr lang="en-SG" sz="1200" dirty="0" smtClean="0"/>
                        <a:t> Fountain (1259)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</a:tr>
              <a:tr h="457200">
                <a:tc vMerge="1"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Our Method</a:t>
                      </a:r>
                      <a:endParaRPr lang="en-SG" sz="11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Visual-SFM</a:t>
                      </a:r>
                      <a:endParaRPr lang="en-SG" sz="1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Our Method</a:t>
                      </a:r>
                      <a:endParaRPr lang="en-SG" sz="11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Visual-SFM</a:t>
                      </a:r>
                      <a:endParaRPr lang="en-SG" sz="1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Our Method</a:t>
                      </a:r>
                      <a:endParaRPr lang="en-SG" sz="11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Visual-SFM</a:t>
                      </a:r>
                      <a:endParaRPr lang="en-SG" sz="1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Our Method</a:t>
                      </a:r>
                      <a:endParaRPr lang="en-SG" sz="11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Visual-SFM</a:t>
                      </a:r>
                      <a:endParaRPr lang="en-SG" sz="1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7215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Total running time (s)*</a:t>
                      </a:r>
                      <a:endParaRPr lang="en-SG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/>
                        <a:t>17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49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479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69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479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135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1790</a:t>
                      </a:r>
                      <a:endParaRPr lang="en-SG" sz="1200" dirty="0"/>
                    </a:p>
                  </a:txBody>
                  <a:tcPr/>
                </a:tc>
              </a:tr>
              <a:tr h="317215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BA time (s)</a:t>
                      </a:r>
                      <a:endParaRPr lang="en-SG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442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52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444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61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1715</a:t>
                      </a:r>
                      <a:endParaRPr lang="en-SG" sz="1200" dirty="0"/>
                    </a:p>
                  </a:txBody>
                  <a:tcPr/>
                </a:tc>
              </a:tr>
              <a:tr h="317215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Registration time (s)</a:t>
                      </a:r>
                      <a:endParaRPr lang="en-SG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29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17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74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75</a:t>
                      </a:r>
                      <a:endParaRPr lang="en-SG" sz="1200" dirty="0"/>
                    </a:p>
                  </a:txBody>
                  <a:tcPr/>
                </a:tc>
              </a:tr>
              <a:tr h="317215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# of reconstructed images</a:t>
                      </a:r>
                      <a:endParaRPr lang="en-SG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362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365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479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480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1255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1253</a:t>
                      </a:r>
                      <a:endParaRPr lang="en-SG" sz="1200" dirty="0"/>
                    </a:p>
                  </a:txBody>
                  <a:tcPr/>
                </a:tc>
              </a:tr>
              <a:tr h="317215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# of reconstructed points</a:t>
                      </a:r>
                      <a:endParaRPr lang="en-SG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smtClean="0"/>
                        <a:t>91,290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smtClean="0"/>
                        <a:t>78,100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smtClean="0"/>
                        <a:t>103,629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smtClean="0"/>
                        <a:t>104,657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smtClean="0"/>
                        <a:t>134,555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smtClean="0"/>
                        <a:t>129,484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smtClean="0"/>
                        <a:t>297,766</a:t>
                      </a:r>
                      <a:endParaRPr lang="en-SG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smtClean="0"/>
                        <a:t>292,277</a:t>
                      </a:r>
                      <a:endParaRPr lang="en-SG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50849" y="6550223"/>
            <a:ext cx="887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* The total running time excludes the time spent on feature matching and </a:t>
            </a:r>
            <a:r>
              <a:rPr lang="en-US" sz="1400" dirty="0" err="1" smtClean="0">
                <a:latin typeface="+mj-lt"/>
              </a:rPr>
              <a:t>epipolar</a:t>
            </a:r>
            <a:r>
              <a:rPr lang="en-US" sz="1400" dirty="0" smtClean="0">
                <a:latin typeface="+mj-lt"/>
              </a:rPr>
              <a:t> geometry computation.</a:t>
            </a:r>
            <a:endParaRPr lang="en-SG" sz="1400" dirty="0">
              <a:latin typeface="+mj-lt"/>
            </a:endParaRPr>
          </a:p>
        </p:txBody>
      </p:sp>
      <p:grpSp>
        <p:nvGrpSpPr>
          <p:cNvPr id="4" name="Group 10"/>
          <p:cNvGrpSpPr/>
          <p:nvPr/>
        </p:nvGrpSpPr>
        <p:grpSpPr>
          <a:xfrm>
            <a:off x="193649" y="1325859"/>
            <a:ext cx="2092351" cy="2560341"/>
            <a:chOff x="117449" y="1325859"/>
            <a:chExt cx="2092351" cy="2560341"/>
          </a:xfrm>
        </p:grpSpPr>
        <p:pic>
          <p:nvPicPr>
            <p:cNvPr id="788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49" y="1325859"/>
              <a:ext cx="2092351" cy="2255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25139" y="3578423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Building</a:t>
              </a:r>
              <a:endParaRPr lang="en-SG" sz="1400" dirty="0">
                <a:latin typeface="+mj-lt"/>
              </a:endParaRPr>
            </a:p>
          </p:txBody>
        </p:sp>
      </p:grpSp>
      <p:grpSp>
        <p:nvGrpSpPr>
          <p:cNvPr id="5" name="Group 9"/>
          <p:cNvGrpSpPr/>
          <p:nvPr/>
        </p:nvGrpSpPr>
        <p:grpSpPr>
          <a:xfrm>
            <a:off x="2348418" y="1828800"/>
            <a:ext cx="2223582" cy="2060377"/>
            <a:chOff x="2348418" y="1828800"/>
            <a:chExt cx="2223582" cy="2060377"/>
          </a:xfrm>
        </p:grpSpPr>
        <p:pic>
          <p:nvPicPr>
            <p:cNvPr id="7885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418" y="1828800"/>
              <a:ext cx="2223582" cy="1835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2911139" y="3581400"/>
              <a:ext cx="11496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Notre Dame</a:t>
              </a:r>
              <a:endParaRPr lang="en-SG" sz="1400" dirty="0">
                <a:latin typeface="+mj-lt"/>
              </a:endParaRPr>
            </a:p>
          </p:txBody>
        </p:sp>
      </p:grpSp>
      <p:grpSp>
        <p:nvGrpSpPr>
          <p:cNvPr id="7" name="Group 8"/>
          <p:cNvGrpSpPr/>
          <p:nvPr/>
        </p:nvGrpSpPr>
        <p:grpSpPr>
          <a:xfrm>
            <a:off x="4682923" y="1616936"/>
            <a:ext cx="2175077" cy="2272241"/>
            <a:chOff x="4682923" y="1616936"/>
            <a:chExt cx="2175077" cy="2272241"/>
          </a:xfrm>
        </p:grpSpPr>
        <p:pic>
          <p:nvPicPr>
            <p:cNvPr id="7885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2923" y="1616936"/>
              <a:ext cx="2175077" cy="2116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5333279" y="3581400"/>
              <a:ext cx="5341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Pisa</a:t>
              </a:r>
              <a:endParaRPr lang="en-SG" sz="1400" dirty="0"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010400" y="1304378"/>
            <a:ext cx="1623527" cy="2584799"/>
            <a:chOff x="7072604" y="1304378"/>
            <a:chExt cx="1623527" cy="2584799"/>
          </a:xfrm>
        </p:grpSpPr>
        <p:pic>
          <p:nvPicPr>
            <p:cNvPr id="7885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604" y="1304378"/>
              <a:ext cx="1623527" cy="2277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7289661" y="3581400"/>
              <a:ext cx="13209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latin typeface="+mj-lt"/>
                </a:rPr>
                <a:t>Trevi</a:t>
              </a:r>
              <a:r>
                <a:rPr lang="en-US" sz="1400" dirty="0" smtClean="0">
                  <a:latin typeface="+mj-lt"/>
                </a:rPr>
                <a:t> Fountain</a:t>
              </a:r>
              <a:endParaRPr lang="en-SG" sz="1400" dirty="0">
                <a:latin typeface="+mj-lt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76200" y="5040086"/>
            <a:ext cx="8881188" cy="370114"/>
          </a:xfrm>
          <a:prstGeom prst="rect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6200" y="4735286"/>
            <a:ext cx="8881188" cy="370114"/>
          </a:xfrm>
          <a:prstGeom prst="rect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3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dirty="0" smtClean="0"/>
              <a:t>A global solution for orientations &amp; positions;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dirty="0" smtClean="0"/>
              <a:t>Linear, robust &amp; geometrically meaningful;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dirty="0" smtClean="0"/>
              <a:t>No degeneracy.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14" y="1170709"/>
            <a:ext cx="90106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579438" y="609600"/>
            <a:ext cx="8107362" cy="4215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746919" y="1143000"/>
            <a:ext cx="7772400" cy="918919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endParaRPr lang="en-US" sz="48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2667000" y="2438400"/>
            <a:ext cx="3920318" cy="2347971"/>
            <a:chOff x="2344932" y="2701769"/>
            <a:chExt cx="4346265" cy="2907438"/>
          </a:xfrm>
        </p:grpSpPr>
        <p:sp>
          <p:nvSpPr>
            <p:cNvPr id="5" name="Flowchart: Data 4"/>
            <p:cNvSpPr/>
            <p:nvPr/>
          </p:nvSpPr>
          <p:spPr bwMode="auto">
            <a:xfrm rot="4551130">
              <a:off x="3464547" y="3007873"/>
              <a:ext cx="2907438" cy="2295230"/>
            </a:xfrm>
            <a:prstGeom prst="flowChartInputOutput">
              <a:avLst/>
            </a:prstGeom>
            <a:solidFill>
              <a:schemeClr val="bg1">
                <a:lumMod val="75000"/>
                <a:alpha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4852669" y="3710798"/>
              <a:ext cx="114300" cy="121920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 flipV="1">
              <a:off x="4693406" y="3507302"/>
              <a:ext cx="1340363" cy="14969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3900169" y="3681539"/>
              <a:ext cx="1021080" cy="990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Oval 30"/>
            <p:cNvSpPr/>
            <p:nvPr/>
          </p:nvSpPr>
          <p:spPr bwMode="auto">
            <a:xfrm>
              <a:off x="4357369" y="3673919"/>
              <a:ext cx="114300" cy="121920"/>
            </a:xfrm>
            <a:prstGeom prst="ellipse">
              <a:avLst/>
            </a:prstGeom>
            <a:solidFill>
              <a:srgbClr val="FFC000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Flowchart: Data 41"/>
            <p:cNvSpPr/>
            <p:nvPr/>
          </p:nvSpPr>
          <p:spPr bwMode="auto">
            <a:xfrm>
              <a:off x="2344932" y="2858579"/>
              <a:ext cx="3155437" cy="2419602"/>
            </a:xfrm>
            <a:prstGeom prst="flowChartInputOutput">
              <a:avLst/>
            </a:prstGeom>
            <a:solidFill>
              <a:schemeClr val="bg1">
                <a:lumMod val="75000"/>
                <a:alpha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64687" r="-5000"/>
            <a:stretch>
              <a:fillRect/>
            </a:stretch>
          </p:blipFill>
          <p:spPr bwMode="auto">
            <a:xfrm>
              <a:off x="5852997" y="4889860"/>
              <a:ext cx="838200" cy="62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 bwMode="auto">
            <a:xfrm>
              <a:off x="3223298" y="5286683"/>
              <a:ext cx="2493214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 rot="683484">
              <a:off x="4018347" y="3026228"/>
              <a:ext cx="583856" cy="311626"/>
              <a:chOff x="1631" y="2653"/>
              <a:chExt cx="813" cy="466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Oval 16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Oval 18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75" r="50000"/>
            <a:stretch>
              <a:fillRect/>
            </a:stretch>
          </p:blipFill>
          <p:spPr bwMode="auto">
            <a:xfrm rot="1452265">
              <a:off x="2439927" y="4861960"/>
              <a:ext cx="762000" cy="700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6" name="Straight Arrow Connector 35"/>
            <p:cNvCxnSpPr/>
            <p:nvPr/>
          </p:nvCxnSpPr>
          <p:spPr bwMode="auto">
            <a:xfrm flipV="1">
              <a:off x="2939492" y="3549984"/>
              <a:ext cx="1001097" cy="13833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Oval 37"/>
            <p:cNvSpPr/>
            <p:nvPr/>
          </p:nvSpPr>
          <p:spPr bwMode="auto">
            <a:xfrm>
              <a:off x="3804919" y="3615548"/>
              <a:ext cx="114300" cy="121920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438400" y="5181600"/>
            <a:ext cx="430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 smtClean="0">
                <a:latin typeface="+mj-lt"/>
              </a:rPr>
              <a:t>code &amp; data available at:</a:t>
            </a:r>
            <a:endParaRPr lang="en-SG" sz="1800" dirty="0" smtClean="0">
              <a:latin typeface="+mj-lt"/>
              <a:hlinkClick r:id="rId4"/>
            </a:endParaRPr>
          </a:p>
          <a:p>
            <a:r>
              <a:rPr lang="en-SG" sz="1800" dirty="0" smtClean="0">
                <a:latin typeface="+mj-lt"/>
              </a:rPr>
              <a:t>http</a:t>
            </a:r>
            <a:r>
              <a:rPr lang="en-SG" sz="1800" dirty="0">
                <a:latin typeface="+mj-lt"/>
              </a:rPr>
              <a:t>://www.ece.nus.edu.sg/stfpage/eletp</a:t>
            </a:r>
            <a:r>
              <a:rPr lang="en-SG" sz="1800" dirty="0" smtClean="0">
                <a:latin typeface="+mj-lt"/>
              </a:rPr>
              <a:t>/</a:t>
            </a:r>
            <a:endParaRPr lang="en-SG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05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838200" y="1066800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j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 smtClean="0"/>
              <a:t>A large scale scene</a:t>
            </a:r>
            <a:endParaRPr lang="en-SG" sz="2400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zh-CN" altLang="en-US" sz="28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 </a:t>
            </a:r>
          </a:p>
        </p:txBody>
      </p:sp>
      <p:pic>
        <p:nvPicPr>
          <p:cNvPr id="9" name="NUS_Campus_xvid_45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447800" y="1719072"/>
            <a:ext cx="6324600" cy="43007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19200" y="6019800"/>
            <a:ext cx="701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Quasi-dense points generated by CMVS </a:t>
            </a:r>
            <a:r>
              <a:rPr lang="en-US" sz="1400" dirty="0">
                <a:latin typeface="+mj-lt"/>
              </a:rPr>
              <a:t>[</a:t>
            </a:r>
            <a:r>
              <a:rPr lang="en-US" sz="1400" dirty="0" smtClean="0">
                <a:latin typeface="+mj-lt"/>
              </a:rPr>
              <a:t>Furukawa et al. 2010] for better visualization.</a:t>
            </a:r>
            <a:endParaRPr lang="en-SG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353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3286317"/>
            <a:ext cx="2353582" cy="322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SfM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Step 1. </a:t>
            </a:r>
            <a:r>
              <a:rPr lang="en-US" sz="2400" dirty="0" err="1" smtClean="0"/>
              <a:t>Epipolar</a:t>
            </a:r>
            <a:r>
              <a:rPr lang="en-US" sz="2400" dirty="0" smtClean="0"/>
              <a:t> geometry; 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1800" dirty="0" smtClean="0"/>
              <a:t>compute relative motion between 2 or 3 cameras</a:t>
            </a:r>
          </a:p>
          <a:p>
            <a:pPr lvl="1"/>
            <a:r>
              <a:rPr lang="en-US" sz="1800" dirty="0"/>
              <a:t>6-point </a:t>
            </a:r>
            <a:r>
              <a:rPr lang="en-US" sz="1800" dirty="0" smtClean="0"/>
              <a:t>method [</a:t>
            </a:r>
            <a:r>
              <a:rPr lang="en-SG" sz="1800" dirty="0" err="1"/>
              <a:t>Quan</a:t>
            </a:r>
            <a:r>
              <a:rPr lang="en-SG" sz="1800" dirty="0"/>
              <a:t> </a:t>
            </a:r>
            <a:r>
              <a:rPr lang="en-SG" sz="1800" dirty="0" smtClean="0"/>
              <a:t>1995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7-point method [</a:t>
            </a:r>
            <a:r>
              <a:rPr lang="en-SG" sz="1800" dirty="0" err="1" smtClean="0"/>
              <a:t>Torr</a:t>
            </a:r>
            <a:r>
              <a:rPr lang="en-SG" sz="1800" dirty="0" smtClean="0"/>
              <a:t> </a:t>
            </a:r>
            <a:r>
              <a:rPr lang="en-US" sz="1800" dirty="0"/>
              <a:t>&amp; </a:t>
            </a:r>
            <a:r>
              <a:rPr lang="en-SG" sz="1800" dirty="0" smtClean="0"/>
              <a:t>Murray 1997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8-point method (normalized) [</a:t>
            </a:r>
            <a:r>
              <a:rPr lang="en-SG" sz="1800" dirty="0" smtClean="0"/>
              <a:t>Hartley 1997</a:t>
            </a:r>
            <a:r>
              <a:rPr lang="en-US" sz="1800" dirty="0" smtClean="0"/>
              <a:t>]</a:t>
            </a:r>
            <a:r>
              <a:rPr lang="en-SG" sz="1800" dirty="0" smtClean="0"/>
              <a:t> </a:t>
            </a:r>
          </a:p>
          <a:p>
            <a:pPr lvl="1"/>
            <a:r>
              <a:rPr lang="en-US" sz="1800" dirty="0" smtClean="0"/>
              <a:t>5-point method [</a:t>
            </a:r>
            <a:r>
              <a:rPr lang="en-SG" sz="1800" dirty="0" err="1" smtClean="0"/>
              <a:t>Nister</a:t>
            </a:r>
            <a:r>
              <a:rPr lang="en-SG" sz="1800" dirty="0" smtClean="0"/>
              <a:t> 2004</a:t>
            </a:r>
            <a:r>
              <a:rPr lang="en-US" sz="1800" dirty="0" smtClean="0"/>
              <a:t>]</a:t>
            </a:r>
          </a:p>
          <a:p>
            <a:endParaRPr lang="en-US" sz="2400" dirty="0" smtClean="0"/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86318"/>
            <a:ext cx="1886339" cy="125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6" y="4770401"/>
            <a:ext cx="1886339" cy="125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Right Arrow 9"/>
          <p:cNvSpPr/>
          <p:nvPr/>
        </p:nvSpPr>
        <p:spPr bwMode="auto">
          <a:xfrm>
            <a:off x="3996612" y="4387640"/>
            <a:ext cx="685800" cy="513293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852973" y="6096000"/>
            <a:ext cx="272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j-lt"/>
              </a:rPr>
              <a:t>Images with matched feature points</a:t>
            </a:r>
            <a:endParaRPr lang="en-SG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0788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SfM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1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Step 1. </a:t>
            </a:r>
            <a:r>
              <a:rPr lang="en-US" sz="2400" dirty="0" err="1"/>
              <a:t>Epipolar</a:t>
            </a:r>
            <a:r>
              <a:rPr lang="en-US" sz="2400" dirty="0"/>
              <a:t> </a:t>
            </a:r>
            <a:r>
              <a:rPr lang="en-US" sz="2400" dirty="0" smtClean="0"/>
              <a:t>geometry;</a:t>
            </a:r>
            <a:endParaRPr lang="en-US" sz="2400" dirty="0"/>
          </a:p>
          <a:p>
            <a:r>
              <a:rPr lang="en-US" sz="2400" dirty="0" smtClean="0"/>
              <a:t>Step 2. Camera registration; 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1800" dirty="0" smtClean="0"/>
              <a:t>put all cameras in the same coordinate system </a:t>
            </a:r>
          </a:p>
          <a:p>
            <a:r>
              <a:rPr lang="en-US" sz="1800" dirty="0" smtClean="0"/>
              <a:t>       (auto-calibration if needed </a:t>
            </a:r>
            <a:r>
              <a:rPr lang="en-US" altLang="zh-CN" sz="1800" dirty="0" smtClean="0"/>
              <a:t>[</a:t>
            </a:r>
            <a:r>
              <a:rPr lang="en-US" altLang="zh-CN" sz="1800" dirty="0" err="1" smtClean="0"/>
              <a:t>Pollefeys</a:t>
            </a:r>
            <a:r>
              <a:rPr lang="en-US" altLang="zh-CN" sz="1800" dirty="0" smtClean="0"/>
              <a:t> et al. 1998]</a:t>
            </a:r>
            <a:r>
              <a:rPr lang="en-US" sz="1800" dirty="0" smtClean="0"/>
              <a:t>)</a:t>
            </a:r>
          </a:p>
          <a:p>
            <a:pPr lvl="1"/>
            <a:r>
              <a:rPr lang="en-SG" sz="1800" dirty="0" smtClean="0"/>
              <a:t>[</a:t>
            </a:r>
            <a:r>
              <a:rPr lang="en-SG" sz="1800" dirty="0"/>
              <a:t>Fitzgibbon </a:t>
            </a:r>
            <a:r>
              <a:rPr lang="en-US" sz="1800" dirty="0"/>
              <a:t>&amp; </a:t>
            </a:r>
            <a:r>
              <a:rPr lang="en-SG" sz="1800" dirty="0" err="1"/>
              <a:t>Zisserman</a:t>
            </a:r>
            <a:r>
              <a:rPr lang="en-SG" sz="1800" dirty="0"/>
              <a:t> 1998]</a:t>
            </a:r>
          </a:p>
          <a:p>
            <a:pPr lvl="1"/>
            <a:r>
              <a:rPr lang="en-US" sz="1800" dirty="0" smtClean="0"/>
              <a:t>[</a:t>
            </a:r>
            <a:r>
              <a:rPr lang="en-US" altLang="zh-CN" sz="1800" dirty="0" err="1"/>
              <a:t>Pollefeys</a:t>
            </a:r>
            <a:r>
              <a:rPr lang="en-US" altLang="zh-CN" sz="1800" dirty="0"/>
              <a:t> et </a:t>
            </a:r>
            <a:r>
              <a:rPr lang="en-US" altLang="zh-CN" sz="1800" dirty="0" smtClean="0"/>
              <a:t>al. 2004</a:t>
            </a:r>
            <a:r>
              <a:rPr lang="en-US" sz="1800" dirty="0" smtClean="0"/>
              <a:t>]</a:t>
            </a:r>
            <a:endParaRPr lang="en-US" sz="2400" dirty="0" smtClean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1" y="3276599"/>
            <a:ext cx="2044129" cy="280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958" y="3809999"/>
            <a:ext cx="2551490" cy="223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61" y="3581400"/>
            <a:ext cx="2427489" cy="26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30977"/>
            <a:ext cx="5944639" cy="271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77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30977"/>
            <a:ext cx="5944639" cy="271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20" y="3096474"/>
            <a:ext cx="5932330" cy="288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SfM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1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Step 1. </a:t>
            </a:r>
            <a:r>
              <a:rPr lang="en-US" sz="2400" dirty="0" err="1"/>
              <a:t>Epipolar</a:t>
            </a:r>
            <a:r>
              <a:rPr lang="en-US" sz="2400" dirty="0"/>
              <a:t> </a:t>
            </a:r>
            <a:r>
              <a:rPr lang="en-US" sz="2400" dirty="0" smtClean="0"/>
              <a:t>geometry;</a:t>
            </a:r>
            <a:endParaRPr lang="en-US" sz="2400" dirty="0"/>
          </a:p>
          <a:p>
            <a:r>
              <a:rPr lang="en-US" sz="2400" dirty="0"/>
              <a:t>Step 2. Camera </a:t>
            </a:r>
            <a:r>
              <a:rPr lang="en-US" sz="2400" dirty="0" smtClean="0"/>
              <a:t>registration;</a:t>
            </a:r>
            <a:endParaRPr lang="en-US" sz="2400" dirty="0"/>
          </a:p>
          <a:p>
            <a:r>
              <a:rPr lang="en-US" sz="2400" dirty="0" smtClean="0"/>
              <a:t>Step 3. Bundle a</a:t>
            </a:r>
            <a:r>
              <a:rPr lang="en-US" altLang="zh-CN" sz="2400" dirty="0" smtClean="0"/>
              <a:t>d</a:t>
            </a:r>
            <a:r>
              <a:rPr lang="en-US" sz="2400" dirty="0" smtClean="0"/>
              <a:t>justment. 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1800" dirty="0" smtClean="0"/>
              <a:t>optimize all cameras and points</a:t>
            </a:r>
          </a:p>
          <a:p>
            <a:pPr lvl="1"/>
            <a:r>
              <a:rPr lang="en-US" sz="1800" dirty="0"/>
              <a:t>[</a:t>
            </a:r>
            <a:r>
              <a:rPr lang="en-SG" sz="1800" dirty="0" err="1"/>
              <a:t>Triggs</a:t>
            </a:r>
            <a:r>
              <a:rPr lang="en-SG" sz="1800" dirty="0"/>
              <a:t> et al. 1999</a:t>
            </a:r>
            <a:r>
              <a:rPr lang="en-US" sz="1800" dirty="0" smtClean="0"/>
              <a:t>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886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“The Black Art ”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800" y="914400"/>
            <a:ext cx="5105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j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 smtClean="0"/>
              <a:t>Step 1. </a:t>
            </a:r>
            <a:r>
              <a:rPr lang="en-US" sz="2400" kern="0" dirty="0" err="1" smtClean="0"/>
              <a:t>Epipolar</a:t>
            </a:r>
            <a:r>
              <a:rPr lang="en-US" sz="2400" kern="0" dirty="0" smtClean="0"/>
              <a:t> geometry;</a:t>
            </a:r>
          </a:p>
          <a:p>
            <a:r>
              <a:rPr lang="en-US" sz="2400" kern="0" dirty="0" smtClean="0"/>
              <a:t>Step 2. Camera registration;</a:t>
            </a:r>
          </a:p>
          <a:p>
            <a:r>
              <a:rPr lang="en-US" sz="2400" kern="0" dirty="0" smtClean="0"/>
              <a:t>Step 3. Bundle a</a:t>
            </a:r>
            <a:r>
              <a:rPr lang="en-US" altLang="zh-CN" sz="2400" kern="0" dirty="0" smtClean="0"/>
              <a:t>d</a:t>
            </a:r>
            <a:r>
              <a:rPr lang="en-US" sz="2400" kern="0" dirty="0" smtClean="0"/>
              <a:t>justment.</a:t>
            </a:r>
          </a:p>
          <a:p>
            <a:endParaRPr lang="en-US" sz="2400" kern="0" dirty="0" smtClean="0"/>
          </a:p>
          <a:p>
            <a:r>
              <a:rPr lang="en-US" sz="2400" kern="0" dirty="0" smtClean="0"/>
              <a:t>The state-of-the-art: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kern="0" dirty="0" smtClean="0"/>
              <a:t>Step 1 and 3 are very well studied with elegant theories and algorithms.</a:t>
            </a:r>
          </a:p>
          <a:p>
            <a:pPr marL="857250" lvl="1" indent="-457200">
              <a:buFont typeface="+mj-lt"/>
              <a:buAutoNum type="arabicPeriod"/>
            </a:pPr>
            <a:endParaRPr lang="en-US" sz="1800" kern="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sz="1800" kern="0" dirty="0" smtClean="0"/>
              <a:t>The step 2 is often ad-hoc and heuristic.</a:t>
            </a:r>
          </a:p>
          <a:p>
            <a:endParaRPr lang="en-US" sz="2400" kern="0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5"/>
          <a:stretch/>
        </p:blipFill>
        <p:spPr bwMode="auto">
          <a:xfrm>
            <a:off x="6096000" y="1066233"/>
            <a:ext cx="2438400" cy="34571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Rectangle 6"/>
          <p:cNvSpPr/>
          <p:nvPr/>
        </p:nvSpPr>
        <p:spPr>
          <a:xfrm>
            <a:off x="4267200" y="4812268"/>
            <a:ext cx="48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The camera registration to initialize bundle adjustment </a:t>
            </a:r>
            <a:r>
              <a:rPr lang="en-US" altLang="zh-CN" sz="1600" i="1" dirty="0" smtClean="0"/>
              <a:t>“</a:t>
            </a:r>
            <a:r>
              <a:rPr lang="en-SG" altLang="zh-CN" sz="1600" i="1" dirty="0" smtClean="0"/>
              <a:t>… </a:t>
            </a:r>
            <a:r>
              <a:rPr lang="en-SG" altLang="zh-CN" sz="1600" i="1" dirty="0"/>
              <a:t>is still to some extent a black art…</a:t>
            </a:r>
            <a:r>
              <a:rPr lang="en-US" altLang="zh-CN" sz="1600" i="1" dirty="0" smtClean="0"/>
              <a:t>”.               </a:t>
            </a:r>
          </a:p>
          <a:p>
            <a:r>
              <a:rPr lang="en-US" altLang="zh-CN" sz="1600" i="1" dirty="0"/>
              <a:t>	</a:t>
            </a:r>
            <a:r>
              <a:rPr lang="en-US" altLang="zh-CN" sz="1600" i="1" dirty="0" smtClean="0"/>
              <a:t>	            Page 452, Chapter 18.6</a:t>
            </a:r>
            <a:endParaRPr lang="zh-CN" altLang="en-US" sz="1600" i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Typical Solutions</a:t>
            </a:r>
            <a:endParaRPr lang="en-S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SG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667000" y="1501973"/>
            <a:ext cx="2093249" cy="1927027"/>
            <a:chOff x="2286000" y="1452728"/>
            <a:chExt cx="2093249" cy="1927027"/>
          </a:xfrm>
        </p:grpSpPr>
        <p:sp>
          <p:nvSpPr>
            <p:cNvPr id="8" name="Rectangle 7"/>
            <p:cNvSpPr/>
            <p:nvPr/>
          </p:nvSpPr>
          <p:spPr>
            <a:xfrm>
              <a:off x="2323878" y="3071978"/>
              <a:ext cx="20553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[</a:t>
              </a:r>
              <a:r>
                <a:rPr lang="en-SG" sz="1400" dirty="0" err="1">
                  <a:latin typeface="+mn-lt"/>
                </a:rPr>
                <a:t>Lhuillier</a:t>
              </a:r>
              <a:r>
                <a:rPr lang="en-US" sz="1400" dirty="0">
                  <a:latin typeface="+mn-lt"/>
                </a:rPr>
                <a:t> &amp; </a:t>
              </a:r>
              <a:r>
                <a:rPr lang="en-US" sz="1400" dirty="0" err="1">
                  <a:latin typeface="+mn-lt"/>
                </a:rPr>
                <a:t>Quan</a:t>
              </a:r>
              <a:r>
                <a:rPr lang="en-US" sz="1400" dirty="0">
                  <a:latin typeface="+mn-lt"/>
                </a:rPr>
                <a:t> 2005] </a:t>
              </a: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452728"/>
              <a:ext cx="2093249" cy="1608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520203" y="931218"/>
            <a:ext cx="31373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Hierarchical solution</a:t>
            </a:r>
            <a:r>
              <a:rPr lang="en-US" sz="2000" dirty="0" smtClean="0">
                <a:latin typeface="+mj-lt"/>
              </a:rPr>
              <a:t>:</a:t>
            </a:r>
          </a:p>
          <a:p>
            <a:r>
              <a:rPr lang="en-US" sz="1600" dirty="0" smtClean="0">
                <a:latin typeface="+mj-lt"/>
              </a:rPr>
              <a:t>Iteratively merge sub-sequences</a:t>
            </a:r>
            <a:endParaRPr lang="en-US" sz="16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13581" y="3733903"/>
            <a:ext cx="1412543" cy="2552649"/>
            <a:chOff x="513581" y="3733903"/>
            <a:chExt cx="1412543" cy="2552649"/>
          </a:xfrm>
        </p:grpSpPr>
        <p:grpSp>
          <p:nvGrpSpPr>
            <p:cNvPr id="266" name="Group 265"/>
            <p:cNvGrpSpPr>
              <a:grpSpLocks/>
            </p:cNvGrpSpPr>
            <p:nvPr/>
          </p:nvGrpSpPr>
          <p:grpSpPr bwMode="auto">
            <a:xfrm rot="772151">
              <a:off x="513581" y="5656083"/>
              <a:ext cx="344439" cy="209002"/>
              <a:chOff x="1631" y="2653"/>
              <a:chExt cx="813" cy="466"/>
            </a:xfrm>
          </p:grpSpPr>
          <p:sp>
            <p:nvSpPr>
              <p:cNvPr id="267" name="Rectangle 266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8" name="Oval 267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9" name="Rectangle 268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0" name="Oval 269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1" name="Freeform 270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2" name="Oval 271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3" name="Oval 272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4" name="Oval 273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5" name="Rectangle 274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6" name="Rectangle 275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7" name="Freeform 276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8" name="Freeform 277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9" name="Freeform 278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0" name="Freeform 279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81" name="Group 280"/>
            <p:cNvGrpSpPr>
              <a:grpSpLocks/>
            </p:cNvGrpSpPr>
            <p:nvPr/>
          </p:nvGrpSpPr>
          <p:grpSpPr bwMode="auto">
            <a:xfrm>
              <a:off x="1012137" y="6077550"/>
              <a:ext cx="344439" cy="209002"/>
              <a:chOff x="1631" y="2653"/>
              <a:chExt cx="813" cy="466"/>
            </a:xfrm>
          </p:grpSpPr>
          <p:sp>
            <p:nvSpPr>
              <p:cNvPr id="282" name="Rectangle 281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3" name="Oval 282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4" name="Rectangle 283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5" name="Oval 284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6" name="Freeform 285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7" name="Oval 286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8" name="Oval 287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9" name="Oval 288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0" name="Rectangle 289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1" name="Rectangle 290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2" name="Freeform 291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3" name="Freeform 292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4" name="Freeform 293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5" name="Freeform 294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96" name="Group 295"/>
            <p:cNvGrpSpPr>
              <a:grpSpLocks/>
            </p:cNvGrpSpPr>
            <p:nvPr/>
          </p:nvGrpSpPr>
          <p:grpSpPr bwMode="auto">
            <a:xfrm>
              <a:off x="1581685" y="5649496"/>
              <a:ext cx="344439" cy="209002"/>
              <a:chOff x="1631" y="2653"/>
              <a:chExt cx="813" cy="466"/>
            </a:xfrm>
          </p:grpSpPr>
          <p:sp>
            <p:nvSpPr>
              <p:cNvPr id="297" name="Rectangle 296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8" name="Oval 297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9" name="Rectangle 298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0" name="Oval 299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1" name="Freeform 300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2" name="Oval 301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3" name="Oval 302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4" name="Oval 303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5" name="Rectangle 304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6" name="Rectangle 305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7" name="Freeform 306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8" name="Freeform 307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9" name="Freeform 308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0" name="Freeform 309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3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936" y="398606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89" y="4336729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383" y="4336729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692" y="4083434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368" y="444256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396" y="3876000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371" y="373390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2667000" y="3834319"/>
            <a:ext cx="1446026" cy="2642681"/>
            <a:chOff x="2810624" y="3889666"/>
            <a:chExt cx="1446026" cy="2642681"/>
          </a:xfrm>
        </p:grpSpPr>
        <p:grpSp>
          <p:nvGrpSpPr>
            <p:cNvPr id="318" name="Group 317"/>
            <p:cNvGrpSpPr>
              <a:grpSpLocks/>
            </p:cNvGrpSpPr>
            <p:nvPr/>
          </p:nvGrpSpPr>
          <p:grpSpPr bwMode="auto">
            <a:xfrm>
              <a:off x="3906809" y="6323345"/>
              <a:ext cx="344439" cy="209002"/>
              <a:chOff x="1631" y="2653"/>
              <a:chExt cx="813" cy="466"/>
            </a:xfrm>
          </p:grpSpPr>
          <p:sp>
            <p:nvSpPr>
              <p:cNvPr id="319" name="Rectangle 318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0" name="Oval 319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1" name="Rectangle 320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2" name="Oval 321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3" name="Freeform 322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4" name="Oval 323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5" name="Oval 324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6" name="Oval 325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7" name="Rectangle 326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8" name="Rectangle 327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9" name="Freeform 328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0" name="Freeform 329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1" name="Freeform 330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2" name="Freeform 331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33" name="Group 332"/>
            <p:cNvGrpSpPr>
              <a:grpSpLocks/>
            </p:cNvGrpSpPr>
            <p:nvPr/>
          </p:nvGrpSpPr>
          <p:grpSpPr bwMode="auto">
            <a:xfrm>
              <a:off x="2810624" y="6057349"/>
              <a:ext cx="344439" cy="209002"/>
              <a:chOff x="1631" y="2653"/>
              <a:chExt cx="813" cy="466"/>
            </a:xfrm>
          </p:grpSpPr>
          <p:sp>
            <p:nvSpPr>
              <p:cNvPr id="334" name="Rectangle 333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5" name="Oval 334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6" name="Rectangle 335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7" name="Oval 336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8" name="Freeform 337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9" name="Oval 338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0" name="Oval 339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1" name="Oval 340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2" name="Rectangle 341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3" name="Rectangle 342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4" name="Freeform 343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5" name="Freeform 344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6" name="Freeform 345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7" name="Freeform 346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48" name="Group 347"/>
            <p:cNvGrpSpPr>
              <a:grpSpLocks/>
            </p:cNvGrpSpPr>
            <p:nvPr/>
          </p:nvGrpSpPr>
          <p:grpSpPr bwMode="auto">
            <a:xfrm>
              <a:off x="3380172" y="5629295"/>
              <a:ext cx="344439" cy="209002"/>
              <a:chOff x="1631" y="2653"/>
              <a:chExt cx="813" cy="466"/>
            </a:xfrm>
          </p:grpSpPr>
          <p:sp>
            <p:nvSpPr>
              <p:cNvPr id="349" name="Rectangle 348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0" name="Oval 349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1" name="Rectangle 350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2" name="Oval 351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3" name="Freeform 352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4" name="Oval 353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5" name="Oval 354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6" name="Oval 355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7" name="Rectangle 356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8" name="Rectangle 357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9" name="Freeform 358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0" name="Freeform 359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1" name="Freeform 360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2" name="Freeform 361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36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179" y="406323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597" y="4118266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855" y="4422362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842" y="4346866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63" y="3889666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5103290" y="3744549"/>
            <a:ext cx="1350325" cy="2818645"/>
            <a:chOff x="5103290" y="3744549"/>
            <a:chExt cx="1350325" cy="2818645"/>
          </a:xfrm>
        </p:grpSpPr>
        <p:grpSp>
          <p:nvGrpSpPr>
            <p:cNvPr id="225" name="Group 224"/>
            <p:cNvGrpSpPr>
              <a:grpSpLocks/>
            </p:cNvGrpSpPr>
            <p:nvPr/>
          </p:nvGrpSpPr>
          <p:grpSpPr bwMode="auto">
            <a:xfrm>
              <a:off x="5629927" y="6354192"/>
              <a:ext cx="344439" cy="209002"/>
              <a:chOff x="1631" y="2653"/>
              <a:chExt cx="813" cy="466"/>
            </a:xfrm>
          </p:grpSpPr>
          <p:sp>
            <p:nvSpPr>
              <p:cNvPr id="226" name="Rectangle 225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7" name="Oval 226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8" name="Rectangle 227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9" name="Oval 228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0" name="Freeform 229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1" name="Oval 230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2" name="Oval 231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3" name="Oval 232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4" name="Rectangle 233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5" name="Rectangle 234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6" name="Freeform 235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7" name="Freeform 236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8" name="Freeform 237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9" name="Freeform 238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0" name="Group 239"/>
            <p:cNvGrpSpPr>
              <a:grpSpLocks/>
            </p:cNvGrpSpPr>
            <p:nvPr/>
          </p:nvGrpSpPr>
          <p:grpSpPr bwMode="auto">
            <a:xfrm rot="21084444">
              <a:off x="6038377" y="5954102"/>
              <a:ext cx="344439" cy="209002"/>
              <a:chOff x="1631" y="2653"/>
              <a:chExt cx="813" cy="466"/>
            </a:xfrm>
          </p:grpSpPr>
          <p:sp>
            <p:nvSpPr>
              <p:cNvPr id="241" name="Rectangle 240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7030A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2" name="Oval 241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3" name="Rectangle 242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4" name="Oval 243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5" name="Freeform 244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6" name="Oval 245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7" name="Oval 246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8" name="Oval 247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9" name="Rectangle 248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0" name="Rectangle 249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1" name="Freeform 250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2" name="Freeform 251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3" name="Freeform 252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4" name="Freeform 253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5" name="Group 254"/>
            <p:cNvGrpSpPr>
              <a:grpSpLocks/>
            </p:cNvGrpSpPr>
            <p:nvPr/>
          </p:nvGrpSpPr>
          <p:grpSpPr bwMode="auto">
            <a:xfrm>
              <a:off x="5103290" y="5660142"/>
              <a:ext cx="344439" cy="209002"/>
              <a:chOff x="1631" y="2653"/>
              <a:chExt cx="813" cy="466"/>
            </a:xfrm>
          </p:grpSpPr>
          <p:sp>
            <p:nvSpPr>
              <p:cNvPr id="256" name="Rectangle 255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7" name="Oval 256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8" name="Rectangle 257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9" name="Oval 258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0" name="Freeform 259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1" name="Oval 260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2" name="Oval 261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3" name="Oval 262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4" name="Rectangle 263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5" name="Rectangle 264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8" name="Freeform 367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9" name="Freeform 368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0" name="Freeform 369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1" name="Freeform 370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37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715" y="414911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6973" y="4453209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628" y="3767409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960" y="437771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1976" y="3744549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781" y="392051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7152546" y="3699013"/>
            <a:ext cx="1521364" cy="2795785"/>
            <a:chOff x="7152546" y="3699013"/>
            <a:chExt cx="1521364" cy="2795785"/>
          </a:xfrm>
        </p:grpSpPr>
        <p:grpSp>
          <p:nvGrpSpPr>
            <p:cNvPr id="378" name="Group 377"/>
            <p:cNvGrpSpPr>
              <a:grpSpLocks/>
            </p:cNvGrpSpPr>
            <p:nvPr/>
          </p:nvGrpSpPr>
          <p:grpSpPr bwMode="auto">
            <a:xfrm>
              <a:off x="7152546" y="6285796"/>
              <a:ext cx="344439" cy="209002"/>
              <a:chOff x="1631" y="2653"/>
              <a:chExt cx="813" cy="466"/>
            </a:xfrm>
          </p:grpSpPr>
          <p:sp>
            <p:nvSpPr>
              <p:cNvPr id="379" name="Rectangle 378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0" name="Oval 379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1" name="Rectangle 380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2" name="Oval 381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3" name="Freeform 382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4" name="Oval 383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5" name="Oval 384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6" name="Oval 385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7" name="Rectangle 386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8" name="Rectangle 387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9" name="Freeform 388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0" name="Freeform 389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1" name="Freeform 390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2" name="Freeform 391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93" name="Group 392"/>
            <p:cNvGrpSpPr>
              <a:grpSpLocks/>
            </p:cNvGrpSpPr>
            <p:nvPr/>
          </p:nvGrpSpPr>
          <p:grpSpPr bwMode="auto">
            <a:xfrm rot="21084444">
              <a:off x="7560996" y="5885706"/>
              <a:ext cx="344439" cy="209002"/>
              <a:chOff x="1631" y="2653"/>
              <a:chExt cx="813" cy="466"/>
            </a:xfrm>
          </p:grpSpPr>
          <p:sp>
            <p:nvSpPr>
              <p:cNvPr id="394" name="Rectangle 393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7030A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5" name="Oval 394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6" name="Rectangle 395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7" name="Oval 396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8" name="Freeform 397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9" name="Oval 398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0" name="Oval 399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1" name="Oval 400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2" name="Rectangle 401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3" name="Rectangle 402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4" name="Freeform 403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5" name="Freeform 404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6" name="Freeform 405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7" name="Freeform 406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08" name="Group 407"/>
            <p:cNvGrpSpPr>
              <a:grpSpLocks/>
            </p:cNvGrpSpPr>
            <p:nvPr/>
          </p:nvGrpSpPr>
          <p:grpSpPr bwMode="auto">
            <a:xfrm rot="20534215">
              <a:off x="8329471" y="6149001"/>
              <a:ext cx="344439" cy="209002"/>
              <a:chOff x="1631" y="2653"/>
              <a:chExt cx="813" cy="466"/>
            </a:xfrm>
          </p:grpSpPr>
          <p:sp>
            <p:nvSpPr>
              <p:cNvPr id="409" name="Rectangle 408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0" name="Oval 409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1" name="Rectangle 410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2" name="Oval 411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3" name="Freeform 412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4" name="Oval 413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5" name="Oval 414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6" name="Oval 415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7" name="Rectangle 416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8" name="Rectangle 417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9" name="Freeform 418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0" name="Freeform 419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1" name="Freeform 420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2" name="Freeform 421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42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0026" y="4198546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5247" y="369901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579" y="43093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247" y="39283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38521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8" name="Group 427"/>
          <p:cNvGrpSpPr/>
          <p:nvPr/>
        </p:nvGrpSpPr>
        <p:grpSpPr>
          <a:xfrm>
            <a:off x="1219200" y="3733903"/>
            <a:ext cx="1946857" cy="2816409"/>
            <a:chOff x="513581" y="3733903"/>
            <a:chExt cx="1946857" cy="2816409"/>
          </a:xfrm>
        </p:grpSpPr>
        <p:grpSp>
          <p:nvGrpSpPr>
            <p:cNvPr id="429" name="Group 428"/>
            <p:cNvGrpSpPr>
              <a:grpSpLocks/>
            </p:cNvGrpSpPr>
            <p:nvPr/>
          </p:nvGrpSpPr>
          <p:grpSpPr bwMode="auto">
            <a:xfrm rot="772151">
              <a:off x="513581" y="5656083"/>
              <a:ext cx="344439" cy="209002"/>
              <a:chOff x="1631" y="2653"/>
              <a:chExt cx="813" cy="466"/>
            </a:xfrm>
          </p:grpSpPr>
          <p:sp>
            <p:nvSpPr>
              <p:cNvPr id="485" name="Rectangle 484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6" name="Oval 485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7" name="Rectangle 486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9" name="Freeform 488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1" name="Oval 490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2" name="Oval 491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3" name="Rectangle 492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4" name="Rectangle 493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5" name="Freeform 494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6" name="Freeform 495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7" name="Freeform 496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8" name="Freeform 497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30" name="Group 429"/>
            <p:cNvGrpSpPr>
              <a:grpSpLocks/>
            </p:cNvGrpSpPr>
            <p:nvPr/>
          </p:nvGrpSpPr>
          <p:grpSpPr bwMode="auto">
            <a:xfrm>
              <a:off x="1012137" y="6077550"/>
              <a:ext cx="344439" cy="209002"/>
              <a:chOff x="1631" y="2653"/>
              <a:chExt cx="813" cy="466"/>
            </a:xfrm>
          </p:grpSpPr>
          <p:sp>
            <p:nvSpPr>
              <p:cNvPr id="471" name="Rectangle 470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2" name="Oval 471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3" name="Rectangle 472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4" name="Oval 473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5" name="Freeform 474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6" name="Oval 475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7" name="Oval 476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8" name="Oval 477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9" name="Rectangle 478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0" name="Rectangle 479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1" name="Freeform 480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2" name="Freeform 481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3" name="Freeform 482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4" name="Freeform 483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31" name="Group 430"/>
            <p:cNvGrpSpPr>
              <a:grpSpLocks/>
            </p:cNvGrpSpPr>
            <p:nvPr/>
          </p:nvGrpSpPr>
          <p:grpSpPr bwMode="auto">
            <a:xfrm>
              <a:off x="1581685" y="5649496"/>
              <a:ext cx="344439" cy="209002"/>
              <a:chOff x="1631" y="2653"/>
              <a:chExt cx="813" cy="466"/>
            </a:xfrm>
          </p:grpSpPr>
          <p:sp>
            <p:nvSpPr>
              <p:cNvPr id="457" name="Rectangle 456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8" name="Oval 457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9" name="Rectangle 458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0" name="Oval 459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1" name="Freeform 460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2" name="Oval 461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3" name="Oval 462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4" name="Oval 463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5" name="Rectangle 464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6" name="Rectangle 465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7" name="Freeform 466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8" name="Freeform 467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9" name="Freeform 468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0" name="Freeform 469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43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936" y="398606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89" y="4336729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383" y="4336729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692" y="4083434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368" y="444256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396" y="3876000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371" y="373390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39" name="Group 438"/>
            <p:cNvGrpSpPr>
              <a:grpSpLocks/>
            </p:cNvGrpSpPr>
            <p:nvPr/>
          </p:nvGrpSpPr>
          <p:grpSpPr bwMode="auto">
            <a:xfrm>
              <a:off x="2110597" y="6341310"/>
              <a:ext cx="344439" cy="209002"/>
              <a:chOff x="1631" y="2653"/>
              <a:chExt cx="813" cy="466"/>
            </a:xfrm>
          </p:grpSpPr>
          <p:sp>
            <p:nvSpPr>
              <p:cNvPr id="443" name="Rectangle 442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4" name="Oval 443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5" name="Rectangle 444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6" name="Oval 445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7" name="Freeform 446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8" name="Oval 447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9" name="Oval 448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0" name="Oval 449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1" name="Rectangle 450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2" name="Rectangle 451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3" name="Freeform 452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4" name="Freeform 453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5" name="Freeform 454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6" name="Freeform 455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44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385" y="4136231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630" y="4364831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451" y="3907631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9" name="Group 498"/>
          <p:cNvGrpSpPr/>
          <p:nvPr/>
        </p:nvGrpSpPr>
        <p:grpSpPr>
          <a:xfrm>
            <a:off x="5817965" y="3751170"/>
            <a:ext cx="2044814" cy="2818645"/>
            <a:chOff x="2303095" y="2739790"/>
            <a:chExt cx="2044814" cy="2818645"/>
          </a:xfrm>
        </p:grpSpPr>
        <p:grpSp>
          <p:nvGrpSpPr>
            <p:cNvPr id="500" name="Group 499"/>
            <p:cNvGrpSpPr>
              <a:grpSpLocks/>
            </p:cNvGrpSpPr>
            <p:nvPr/>
          </p:nvGrpSpPr>
          <p:grpSpPr bwMode="auto">
            <a:xfrm>
              <a:off x="2829732" y="5349433"/>
              <a:ext cx="344439" cy="209002"/>
              <a:chOff x="1631" y="2653"/>
              <a:chExt cx="813" cy="466"/>
            </a:xfrm>
          </p:grpSpPr>
          <p:sp>
            <p:nvSpPr>
              <p:cNvPr id="554" name="Rectangle 553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5" name="Oval 554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6" name="Rectangle 555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7" name="Oval 556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8" name="Freeform 557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9" name="Oval 558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0" name="Oval 559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1" name="Oval 560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2" name="Rectangle 561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3" name="Rectangle 562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4" name="Freeform 563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5" name="Freeform 564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6" name="Freeform 565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7" name="Freeform 566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01" name="Group 500"/>
            <p:cNvGrpSpPr>
              <a:grpSpLocks/>
            </p:cNvGrpSpPr>
            <p:nvPr/>
          </p:nvGrpSpPr>
          <p:grpSpPr bwMode="auto">
            <a:xfrm rot="21084444">
              <a:off x="3238182" y="4949343"/>
              <a:ext cx="344439" cy="209002"/>
              <a:chOff x="1631" y="2653"/>
              <a:chExt cx="813" cy="466"/>
            </a:xfrm>
          </p:grpSpPr>
          <p:sp>
            <p:nvSpPr>
              <p:cNvPr id="540" name="Rectangle 539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7030A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1" name="Oval 540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2" name="Rectangle 541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3" name="Oval 542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4" name="Freeform 543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5" name="Oval 544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6" name="Oval 545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7" name="Oval 546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8" name="Rectangle 547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9" name="Rectangle 548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0" name="Freeform 549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1" name="Freeform 550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2" name="Freeform 551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3" name="Freeform 552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02" name="Group 501"/>
            <p:cNvGrpSpPr>
              <a:grpSpLocks/>
            </p:cNvGrpSpPr>
            <p:nvPr/>
          </p:nvGrpSpPr>
          <p:grpSpPr bwMode="auto">
            <a:xfrm>
              <a:off x="2303095" y="4655383"/>
              <a:ext cx="344439" cy="209002"/>
              <a:chOff x="1631" y="2653"/>
              <a:chExt cx="813" cy="466"/>
            </a:xfrm>
          </p:grpSpPr>
          <p:sp>
            <p:nvSpPr>
              <p:cNvPr id="526" name="Rectangle 525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7" name="Oval 526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8" name="Rectangle 527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9" name="Oval 528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0" name="Freeform 529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1" name="Oval 530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2" name="Oval 531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3" name="Oval 532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4" name="Rectangle 533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5" name="Rectangle 534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6" name="Freeform 535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7" name="Freeform 536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8" name="Freeform 537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9" name="Freeform 538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50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520" y="3144354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6778" y="3448450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433" y="2762650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765" y="3372954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781" y="2739790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586" y="2915754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09" name="Group 508"/>
            <p:cNvGrpSpPr>
              <a:grpSpLocks/>
            </p:cNvGrpSpPr>
            <p:nvPr/>
          </p:nvGrpSpPr>
          <p:grpSpPr bwMode="auto">
            <a:xfrm rot="20534215">
              <a:off x="4003470" y="5215679"/>
              <a:ext cx="344439" cy="209002"/>
              <a:chOff x="1631" y="2653"/>
              <a:chExt cx="813" cy="466"/>
            </a:xfrm>
          </p:grpSpPr>
          <p:sp>
            <p:nvSpPr>
              <p:cNvPr id="512" name="Rectangle 511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3" name="Oval 512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4" name="Rectangle 513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5" name="Oval 514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6" name="Freeform 515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7" name="Oval 516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8" name="Oval 517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9" name="Oval 518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0" name="Rectangle 519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1" name="Rectangle 520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2" name="Freeform 521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3" name="Freeform 522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4" name="Freeform 523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5" name="Freeform 524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5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4025" y="3265224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246" y="2994995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8" name="Group 567"/>
          <p:cNvGrpSpPr/>
          <p:nvPr/>
        </p:nvGrpSpPr>
        <p:grpSpPr>
          <a:xfrm>
            <a:off x="2819400" y="3774030"/>
            <a:ext cx="3116105" cy="2818645"/>
            <a:chOff x="5557805" y="3676153"/>
            <a:chExt cx="3116105" cy="2818645"/>
          </a:xfrm>
        </p:grpSpPr>
        <p:grpSp>
          <p:nvGrpSpPr>
            <p:cNvPr id="569" name="Group 568"/>
            <p:cNvGrpSpPr>
              <a:grpSpLocks/>
            </p:cNvGrpSpPr>
            <p:nvPr/>
          </p:nvGrpSpPr>
          <p:grpSpPr bwMode="auto">
            <a:xfrm>
              <a:off x="7152546" y="6285796"/>
              <a:ext cx="344439" cy="209002"/>
              <a:chOff x="1631" y="2653"/>
              <a:chExt cx="813" cy="466"/>
            </a:xfrm>
          </p:grpSpPr>
          <p:sp>
            <p:nvSpPr>
              <p:cNvPr id="658" name="Rectangle 657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9" name="Oval 658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0" name="Rectangle 659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2" name="Freeform 661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5" name="Oval 664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6" name="Rectangle 665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7" name="Rectangle 666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1" name="Freeform 670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70" name="Group 569"/>
            <p:cNvGrpSpPr>
              <a:grpSpLocks/>
            </p:cNvGrpSpPr>
            <p:nvPr/>
          </p:nvGrpSpPr>
          <p:grpSpPr bwMode="auto">
            <a:xfrm rot="21084444">
              <a:off x="7560996" y="5885706"/>
              <a:ext cx="344439" cy="209002"/>
              <a:chOff x="1631" y="2653"/>
              <a:chExt cx="813" cy="466"/>
            </a:xfrm>
          </p:grpSpPr>
          <p:sp>
            <p:nvSpPr>
              <p:cNvPr id="644" name="Rectangle 643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7030A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5" name="Oval 644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6" name="Rectangle 645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7" name="Oval 646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8" name="Freeform 647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9" name="Oval 648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0" name="Oval 649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2" name="Rectangle 651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3" name="Rectangle 652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4" name="Freeform 653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71" name="Group 570"/>
            <p:cNvGrpSpPr>
              <a:grpSpLocks/>
            </p:cNvGrpSpPr>
            <p:nvPr/>
          </p:nvGrpSpPr>
          <p:grpSpPr bwMode="auto">
            <a:xfrm rot="20534215">
              <a:off x="8329471" y="6149001"/>
              <a:ext cx="344439" cy="209002"/>
              <a:chOff x="1631" y="2653"/>
              <a:chExt cx="813" cy="466"/>
            </a:xfrm>
          </p:grpSpPr>
          <p:sp>
            <p:nvSpPr>
              <p:cNvPr id="630" name="Rectangle 629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2" name="Rectangle 631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5" name="Oval 634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6" name="Oval 635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8" name="Rectangle 637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9" name="Rectangle 638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0" name="Freeform 639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72" name="Group 571"/>
            <p:cNvGrpSpPr>
              <a:grpSpLocks/>
            </p:cNvGrpSpPr>
            <p:nvPr/>
          </p:nvGrpSpPr>
          <p:grpSpPr bwMode="auto">
            <a:xfrm rot="772151">
              <a:off x="5557805" y="5598333"/>
              <a:ext cx="344439" cy="209002"/>
              <a:chOff x="1631" y="2653"/>
              <a:chExt cx="813" cy="466"/>
            </a:xfrm>
          </p:grpSpPr>
          <p:sp>
            <p:nvSpPr>
              <p:cNvPr id="616" name="Rectangle 615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7" name="Oval 616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8" name="Rectangle 617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9" name="Oval 618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0" name="Freeform 619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2" name="Oval 621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4" name="Rectangle 623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5" name="Rectangle 624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8" name="Freeform 627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9" name="Freeform 628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73" name="Group 572"/>
            <p:cNvGrpSpPr>
              <a:grpSpLocks/>
            </p:cNvGrpSpPr>
            <p:nvPr/>
          </p:nvGrpSpPr>
          <p:grpSpPr bwMode="auto">
            <a:xfrm>
              <a:off x="6056361" y="6019800"/>
              <a:ext cx="344439" cy="209002"/>
              <a:chOff x="1631" y="2653"/>
              <a:chExt cx="813" cy="466"/>
            </a:xfrm>
          </p:grpSpPr>
          <p:sp>
            <p:nvSpPr>
              <p:cNvPr id="602" name="Rectangle 601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3" name="Oval 602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4" name="Rectangle 603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5" name="Oval 604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7" name="Oval 606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8" name="Oval 607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9" name="Oval 608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0" name="Rectangle 609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1" name="Rectangle 610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2" name="Freeform 611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3" name="Freeform 612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74" name="Group 573"/>
            <p:cNvGrpSpPr>
              <a:grpSpLocks/>
            </p:cNvGrpSpPr>
            <p:nvPr/>
          </p:nvGrpSpPr>
          <p:grpSpPr bwMode="auto">
            <a:xfrm>
              <a:off x="6625909" y="5591746"/>
              <a:ext cx="344439" cy="209002"/>
              <a:chOff x="1631" y="2653"/>
              <a:chExt cx="813" cy="466"/>
            </a:xfrm>
          </p:grpSpPr>
          <p:sp>
            <p:nvSpPr>
              <p:cNvPr id="588" name="Rectangle 587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9" name="Oval 588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0" name="Rectangle 589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1" name="Oval 590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2" name="Freeform 591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3" name="Oval 592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4" name="Oval 593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5" name="Oval 594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6" name="Rectangle 595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7" name="Rectangle 596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8" name="Freeform 597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9" name="Freeform 598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0" name="Freeform 599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1" name="Freeform 600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57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160" y="39283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613" y="4278979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607" y="4278979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916" y="4025684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334" y="40807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592" y="438481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0026" y="4198546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5247" y="369901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579" y="43093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247" y="39283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620" y="3818250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595" y="367615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38521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-381000" y="1734383"/>
            <a:ext cx="3045595" cy="1694617"/>
            <a:chOff x="-472440" y="1668780"/>
            <a:chExt cx="3045595" cy="1694617"/>
          </a:xfrm>
        </p:grpSpPr>
        <p:sp>
          <p:nvSpPr>
            <p:cNvPr id="14" name="Rectangle 13"/>
            <p:cNvSpPr/>
            <p:nvPr/>
          </p:nvSpPr>
          <p:spPr>
            <a:xfrm>
              <a:off x="-472440" y="3055620"/>
              <a:ext cx="30455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SG" sz="1400" dirty="0">
                  <a:latin typeface="+mj-lt"/>
                </a:rPr>
                <a:t>[Fitzgibbon </a:t>
              </a:r>
              <a:r>
                <a:rPr lang="en-US" sz="1400" dirty="0">
                  <a:latin typeface="+mj-lt"/>
                </a:rPr>
                <a:t>&amp; </a:t>
              </a:r>
              <a:r>
                <a:rPr lang="en-SG" sz="1400" dirty="0" err="1">
                  <a:latin typeface="+mj-lt"/>
                </a:rPr>
                <a:t>Zisserman</a:t>
              </a:r>
              <a:r>
                <a:rPr lang="en-SG" sz="1400" dirty="0">
                  <a:latin typeface="+mj-lt"/>
                </a:rPr>
                <a:t> 1998</a:t>
              </a:r>
              <a:r>
                <a:rPr lang="en-SG" sz="1400" dirty="0" smtClean="0">
                  <a:latin typeface="+mj-lt"/>
                </a:rPr>
                <a:t>]</a:t>
              </a:r>
              <a:endParaRPr lang="en-SG" sz="1400" dirty="0">
                <a:latin typeface="+mj-lt"/>
              </a:endParaRPr>
            </a:p>
          </p:txBody>
        </p:sp>
        <p:pic>
          <p:nvPicPr>
            <p:cNvPr id="7475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4" y="1668780"/>
              <a:ext cx="2467628" cy="1408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075 4.44444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0.07639 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-0.08733 -3.7037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-0.08889 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76 -0.00093 L -0.21337 -0.00093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1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42 -0.01921 L 0.15035 -0.01829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Typical Solutions</a:t>
            </a:r>
            <a:endParaRPr lang="en-S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SG" sz="1800" dirty="0"/>
          </a:p>
        </p:txBody>
      </p:sp>
      <p:grpSp>
        <p:nvGrpSpPr>
          <p:cNvPr id="122" name="Group 121"/>
          <p:cNvGrpSpPr>
            <a:grpSpLocks/>
          </p:cNvGrpSpPr>
          <p:nvPr/>
        </p:nvGrpSpPr>
        <p:grpSpPr bwMode="auto">
          <a:xfrm>
            <a:off x="7152546" y="6285796"/>
            <a:ext cx="344439" cy="209002"/>
            <a:chOff x="1631" y="2653"/>
            <a:chExt cx="813" cy="466"/>
          </a:xfrm>
        </p:grpSpPr>
        <p:sp>
          <p:nvSpPr>
            <p:cNvPr id="123" name="Rectangle 122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4" name="Oval 123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5" name="Rectangle 124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37" name="Group 136"/>
          <p:cNvGrpSpPr>
            <a:grpSpLocks/>
          </p:cNvGrpSpPr>
          <p:nvPr/>
        </p:nvGrpSpPr>
        <p:grpSpPr bwMode="auto">
          <a:xfrm rot="21084444">
            <a:off x="7560996" y="5885706"/>
            <a:ext cx="344439" cy="209002"/>
            <a:chOff x="1631" y="2653"/>
            <a:chExt cx="813" cy="466"/>
          </a:xfrm>
        </p:grpSpPr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1" name="Oval 140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3" name="Oval 142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4" name="Oval 143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5" name="Oval 144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8" name="Freeform 147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9" name="Freeform 148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52" name="Group 151"/>
          <p:cNvGrpSpPr>
            <a:grpSpLocks/>
          </p:cNvGrpSpPr>
          <p:nvPr/>
        </p:nvGrpSpPr>
        <p:grpSpPr bwMode="auto">
          <a:xfrm rot="20534215">
            <a:off x="8329471" y="6149001"/>
            <a:ext cx="344439" cy="209002"/>
            <a:chOff x="1631" y="2653"/>
            <a:chExt cx="813" cy="466"/>
          </a:xfrm>
        </p:grpSpPr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5" name="Rectangle 154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6" name="Oval 155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1" name="Rectangle 160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2" name="Rectangle 161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67" name="Group 166"/>
          <p:cNvGrpSpPr>
            <a:grpSpLocks/>
          </p:cNvGrpSpPr>
          <p:nvPr/>
        </p:nvGrpSpPr>
        <p:grpSpPr bwMode="auto">
          <a:xfrm rot="772151">
            <a:off x="5557805" y="5598333"/>
            <a:ext cx="344439" cy="209002"/>
            <a:chOff x="1631" y="2653"/>
            <a:chExt cx="813" cy="466"/>
          </a:xfrm>
        </p:grpSpPr>
        <p:sp>
          <p:nvSpPr>
            <p:cNvPr id="168" name="Rectangle 167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9" name="Oval 168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0" name="Rectangle 169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1" name="Oval 170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4" name="Oval 173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6" name="Rectangle 175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7" name="Rectangle 176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82" name="Group 181"/>
          <p:cNvGrpSpPr>
            <a:grpSpLocks/>
          </p:cNvGrpSpPr>
          <p:nvPr/>
        </p:nvGrpSpPr>
        <p:grpSpPr bwMode="auto">
          <a:xfrm>
            <a:off x="6056361" y="6019800"/>
            <a:ext cx="344439" cy="209002"/>
            <a:chOff x="1631" y="2653"/>
            <a:chExt cx="813" cy="466"/>
          </a:xfrm>
        </p:grpSpPr>
        <p:sp>
          <p:nvSpPr>
            <p:cNvPr id="183" name="Rectangle 182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5" name="Rectangle 184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6" name="Oval 185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8" name="Oval 187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0" name="Oval 189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2" name="Rectangle 191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97" name="Group 196"/>
          <p:cNvGrpSpPr>
            <a:grpSpLocks/>
          </p:cNvGrpSpPr>
          <p:nvPr/>
        </p:nvGrpSpPr>
        <p:grpSpPr bwMode="auto">
          <a:xfrm>
            <a:off x="6625909" y="5591746"/>
            <a:ext cx="344439" cy="209002"/>
            <a:chOff x="1631" y="2653"/>
            <a:chExt cx="813" cy="466"/>
          </a:xfrm>
        </p:grpSpPr>
        <p:sp>
          <p:nvSpPr>
            <p:cNvPr id="198" name="Rectangle 197"/>
            <p:cNvSpPr>
              <a:spLocks noChangeArrowheads="1"/>
            </p:cNvSpPr>
            <p:nvPr/>
          </p:nvSpPr>
          <p:spPr bwMode="auto">
            <a:xfrm>
              <a:off x="1631" y="2912"/>
              <a:ext cx="813" cy="165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rot="2280000">
              <a:off x="2279" y="2921"/>
              <a:ext cx="150" cy="15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0" name="Rectangle 199"/>
            <p:cNvSpPr>
              <a:spLocks noChangeArrowheads="1"/>
            </p:cNvSpPr>
            <p:nvPr/>
          </p:nvSpPr>
          <p:spPr bwMode="auto">
            <a:xfrm rot="2280000">
              <a:off x="2292" y="3021"/>
              <a:ext cx="35" cy="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1" name="Oval 200"/>
            <p:cNvSpPr>
              <a:spLocks noChangeArrowheads="1"/>
            </p:cNvSpPr>
            <p:nvPr/>
          </p:nvSpPr>
          <p:spPr bwMode="auto">
            <a:xfrm rot="2280000">
              <a:off x="2307" y="2950"/>
              <a:ext cx="93" cy="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183" y="3068"/>
              <a:ext cx="122" cy="51"/>
            </a:xfrm>
            <a:custGeom>
              <a:avLst/>
              <a:gdLst>
                <a:gd name="T0" fmla="*/ 87 w 122"/>
                <a:gd name="T1" fmla="*/ 0 h 51"/>
                <a:gd name="T2" fmla="*/ 0 w 122"/>
                <a:gd name="T3" fmla="*/ 41 h 51"/>
                <a:gd name="T4" fmla="*/ 11 w 122"/>
                <a:gd name="T5" fmla="*/ 50 h 51"/>
                <a:gd name="T6" fmla="*/ 121 w 122"/>
                <a:gd name="T7" fmla="*/ 27 h 51"/>
                <a:gd name="T8" fmla="*/ 87 w 12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51">
                  <a:moveTo>
                    <a:pt x="87" y="0"/>
                  </a:moveTo>
                  <a:lnTo>
                    <a:pt x="0" y="41"/>
                  </a:lnTo>
                  <a:lnTo>
                    <a:pt x="11" y="50"/>
                  </a:lnTo>
                  <a:lnTo>
                    <a:pt x="121" y="27"/>
                  </a:lnTo>
                  <a:lnTo>
                    <a:pt x="87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3" name="Oval 202"/>
            <p:cNvSpPr>
              <a:spLocks noChangeArrowheads="1"/>
            </p:cNvSpPr>
            <p:nvPr/>
          </p:nvSpPr>
          <p:spPr bwMode="auto">
            <a:xfrm>
              <a:off x="2193" y="2926"/>
              <a:ext cx="64" cy="64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>
              <a:off x="2207" y="2941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rot="2700000">
              <a:off x="1645" y="2926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DADAD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6" name="Rectangle 205"/>
            <p:cNvSpPr>
              <a:spLocks noChangeArrowheads="1"/>
            </p:cNvSpPr>
            <p:nvPr/>
          </p:nvSpPr>
          <p:spPr bwMode="auto">
            <a:xfrm rot="2700000">
              <a:off x="1703" y="2926"/>
              <a:ext cx="21" cy="1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C4C4C"/>
                </a:gs>
              </a:gsLst>
              <a:lin ang="540000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1905" y="2653"/>
              <a:ext cx="251" cy="25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474747"/>
                </a:gs>
                <a:gs pos="100000">
                  <a:srgbClr val="000000"/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1929" y="2966"/>
              <a:ext cx="203" cy="145"/>
            </a:xfrm>
            <a:custGeom>
              <a:avLst/>
              <a:gdLst>
                <a:gd name="T0" fmla="*/ 144 w 203"/>
                <a:gd name="T1" fmla="*/ 0 h 145"/>
                <a:gd name="T2" fmla="*/ 58 w 203"/>
                <a:gd name="T3" fmla="*/ 0 h 145"/>
                <a:gd name="T4" fmla="*/ 0 w 203"/>
                <a:gd name="T5" fmla="*/ 144 h 145"/>
                <a:gd name="T6" fmla="*/ 202 w 203"/>
                <a:gd name="T7" fmla="*/ 144 h 145"/>
                <a:gd name="T8" fmla="*/ 144 w 203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145">
                  <a:moveTo>
                    <a:pt x="144" y="0"/>
                  </a:moveTo>
                  <a:lnTo>
                    <a:pt x="58" y="0"/>
                  </a:lnTo>
                  <a:lnTo>
                    <a:pt x="0" y="144"/>
                  </a:lnTo>
                  <a:lnTo>
                    <a:pt x="202" y="144"/>
                  </a:lnTo>
                  <a:lnTo>
                    <a:pt x="144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074" y="2879"/>
              <a:ext cx="101" cy="232"/>
            </a:xfrm>
            <a:custGeom>
              <a:avLst/>
              <a:gdLst>
                <a:gd name="T0" fmla="*/ 100 w 101"/>
                <a:gd name="T1" fmla="*/ 0 h 232"/>
                <a:gd name="T2" fmla="*/ 0 w 101"/>
                <a:gd name="T3" fmla="*/ 87 h 232"/>
                <a:gd name="T4" fmla="*/ 57 w 101"/>
                <a:gd name="T5" fmla="*/ 231 h 232"/>
                <a:gd name="T6" fmla="*/ 100 w 101"/>
                <a:gd name="T7" fmla="*/ 202 h 232"/>
                <a:gd name="T8" fmla="*/ 100 w 101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232">
                  <a:moveTo>
                    <a:pt x="100" y="0"/>
                  </a:moveTo>
                  <a:lnTo>
                    <a:pt x="0" y="87"/>
                  </a:lnTo>
                  <a:lnTo>
                    <a:pt x="57" y="231"/>
                  </a:lnTo>
                  <a:lnTo>
                    <a:pt x="100" y="202"/>
                  </a:lnTo>
                  <a:lnTo>
                    <a:pt x="10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838383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1886" y="2879"/>
              <a:ext cx="102" cy="232"/>
            </a:xfrm>
            <a:custGeom>
              <a:avLst/>
              <a:gdLst>
                <a:gd name="T0" fmla="*/ 0 w 102"/>
                <a:gd name="T1" fmla="*/ 0 h 232"/>
                <a:gd name="T2" fmla="*/ 101 w 102"/>
                <a:gd name="T3" fmla="*/ 87 h 232"/>
                <a:gd name="T4" fmla="*/ 43 w 102"/>
                <a:gd name="T5" fmla="*/ 231 h 232"/>
                <a:gd name="T6" fmla="*/ 0 w 102"/>
                <a:gd name="T7" fmla="*/ 202 h 232"/>
                <a:gd name="T8" fmla="*/ 0 w 102"/>
                <a:gd name="T9" fmla="*/ 0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32">
                  <a:moveTo>
                    <a:pt x="0" y="0"/>
                  </a:moveTo>
                  <a:lnTo>
                    <a:pt x="101" y="87"/>
                  </a:lnTo>
                  <a:lnTo>
                    <a:pt x="43" y="231"/>
                  </a:lnTo>
                  <a:lnTo>
                    <a:pt x="0" y="20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1886" y="2879"/>
              <a:ext cx="289" cy="88"/>
            </a:xfrm>
            <a:custGeom>
              <a:avLst/>
              <a:gdLst>
                <a:gd name="T0" fmla="*/ 288 w 289"/>
                <a:gd name="T1" fmla="*/ 0 h 88"/>
                <a:gd name="T2" fmla="*/ 0 w 289"/>
                <a:gd name="T3" fmla="*/ 0 h 88"/>
                <a:gd name="T4" fmla="*/ 101 w 289"/>
                <a:gd name="T5" fmla="*/ 87 h 88"/>
                <a:gd name="T6" fmla="*/ 187 w 289"/>
                <a:gd name="T7" fmla="*/ 87 h 88"/>
                <a:gd name="T8" fmla="*/ 288 w 289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88">
                  <a:moveTo>
                    <a:pt x="288" y="0"/>
                  </a:moveTo>
                  <a:lnTo>
                    <a:pt x="0" y="0"/>
                  </a:lnTo>
                  <a:lnTo>
                    <a:pt x="101" y="87"/>
                  </a:lnTo>
                  <a:lnTo>
                    <a:pt x="187" y="87"/>
                  </a:lnTo>
                  <a:lnTo>
                    <a:pt x="288" y="0"/>
                  </a:lnTo>
                </a:path>
              </a:pathLst>
            </a:custGeom>
            <a:gradFill rotWithShape="0">
              <a:gsLst>
                <a:gs pos="0">
                  <a:srgbClr val="838383"/>
                </a:gs>
                <a:gs pos="100000">
                  <a:srgbClr val="DADADA"/>
                </a:gs>
              </a:gsLst>
              <a:lin ang="5400000" scaled="1"/>
            </a:gradFill>
            <a:ln w="127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2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60" y="3928317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13" y="4278979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07" y="4278979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16" y="4025684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34" y="4080717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92" y="4384813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026" y="4198546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247" y="3699013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79" y="4309317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247" y="3928317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620" y="3818250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95" y="3676153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852117"/>
            <a:ext cx="110987" cy="1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" name="Group 367"/>
          <p:cNvGrpSpPr/>
          <p:nvPr/>
        </p:nvGrpSpPr>
        <p:grpSpPr>
          <a:xfrm>
            <a:off x="2819400" y="3774030"/>
            <a:ext cx="3116105" cy="2818645"/>
            <a:chOff x="5557805" y="3676153"/>
            <a:chExt cx="3116105" cy="2818645"/>
          </a:xfrm>
        </p:grpSpPr>
        <p:grpSp>
          <p:nvGrpSpPr>
            <p:cNvPr id="369" name="Group 368"/>
            <p:cNvGrpSpPr>
              <a:grpSpLocks/>
            </p:cNvGrpSpPr>
            <p:nvPr/>
          </p:nvGrpSpPr>
          <p:grpSpPr bwMode="auto">
            <a:xfrm>
              <a:off x="7152546" y="6285796"/>
              <a:ext cx="344439" cy="209002"/>
              <a:chOff x="1631" y="2653"/>
              <a:chExt cx="813" cy="466"/>
            </a:xfrm>
          </p:grpSpPr>
          <p:sp>
            <p:nvSpPr>
              <p:cNvPr id="458" name="Rectangle 457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9" name="Oval 458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0" name="Rectangle 459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1" name="Oval 460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2" name="Freeform 461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3" name="Oval 462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4" name="Oval 463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5" name="Oval 464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6" name="Rectangle 465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7" name="Rectangle 466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8" name="Freeform 467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9" name="Freeform 468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0" name="Freeform 469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1" name="Freeform 470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70" name="Group 369"/>
            <p:cNvGrpSpPr>
              <a:grpSpLocks/>
            </p:cNvGrpSpPr>
            <p:nvPr/>
          </p:nvGrpSpPr>
          <p:grpSpPr bwMode="auto">
            <a:xfrm rot="21084444">
              <a:off x="7560996" y="5885706"/>
              <a:ext cx="344439" cy="209002"/>
              <a:chOff x="1631" y="2653"/>
              <a:chExt cx="813" cy="466"/>
            </a:xfrm>
          </p:grpSpPr>
          <p:sp>
            <p:nvSpPr>
              <p:cNvPr id="444" name="Rectangle 443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7030A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5" name="Oval 444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6" name="Rectangle 445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7" name="Oval 446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8" name="Freeform 447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9" name="Oval 448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0" name="Oval 449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1" name="Oval 450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2" name="Rectangle 451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3" name="Rectangle 452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4" name="Freeform 453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5" name="Freeform 454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6" name="Freeform 455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7" name="Freeform 456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71" name="Group 370"/>
            <p:cNvGrpSpPr>
              <a:grpSpLocks/>
            </p:cNvGrpSpPr>
            <p:nvPr/>
          </p:nvGrpSpPr>
          <p:grpSpPr bwMode="auto">
            <a:xfrm rot="20534215">
              <a:off x="8329471" y="6149001"/>
              <a:ext cx="344439" cy="209002"/>
              <a:chOff x="1631" y="2653"/>
              <a:chExt cx="813" cy="466"/>
            </a:xfrm>
          </p:grpSpPr>
          <p:sp>
            <p:nvSpPr>
              <p:cNvPr id="430" name="Rectangle 429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1" name="Oval 430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2" name="Rectangle 431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3" name="Oval 432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4" name="Freeform 433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5" name="Oval 434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6" name="Oval 435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7" name="Oval 436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8" name="Rectangle 437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9" name="Rectangle 438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0" name="Freeform 439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1" name="Freeform 440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2" name="Freeform 441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3" name="Freeform 442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72" name="Group 371"/>
            <p:cNvGrpSpPr>
              <a:grpSpLocks/>
            </p:cNvGrpSpPr>
            <p:nvPr/>
          </p:nvGrpSpPr>
          <p:grpSpPr bwMode="auto">
            <a:xfrm rot="772151">
              <a:off x="5557805" y="5598333"/>
              <a:ext cx="344439" cy="209002"/>
              <a:chOff x="1631" y="2653"/>
              <a:chExt cx="813" cy="466"/>
            </a:xfrm>
          </p:grpSpPr>
          <p:sp>
            <p:nvSpPr>
              <p:cNvPr id="416" name="Rectangle 415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7" name="Oval 416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8" name="Rectangle 417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9" name="Oval 418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0" name="Freeform 419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1" name="Oval 420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2" name="Oval 421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3" name="Oval 422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4" name="Rectangle 423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5" name="Rectangle 424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6" name="Freeform 425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7" name="Freeform 426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8" name="Freeform 427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9" name="Freeform 428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73" name="Group 372"/>
            <p:cNvGrpSpPr>
              <a:grpSpLocks/>
            </p:cNvGrpSpPr>
            <p:nvPr/>
          </p:nvGrpSpPr>
          <p:grpSpPr bwMode="auto">
            <a:xfrm>
              <a:off x="6056361" y="6019800"/>
              <a:ext cx="344439" cy="209002"/>
              <a:chOff x="1631" y="2653"/>
              <a:chExt cx="813" cy="466"/>
            </a:xfrm>
          </p:grpSpPr>
          <p:sp>
            <p:nvSpPr>
              <p:cNvPr id="402" name="Rectangle 401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3" name="Oval 402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4" name="Rectangle 403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5" name="Oval 404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6" name="Freeform 405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7" name="Oval 406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8" name="Oval 407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9" name="Oval 408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0" name="Rectangle 409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1" name="Rectangle 410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2" name="Freeform 411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3" name="Freeform 412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4" name="Freeform 413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5" name="Freeform 414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74" name="Group 373"/>
            <p:cNvGrpSpPr>
              <a:grpSpLocks/>
            </p:cNvGrpSpPr>
            <p:nvPr/>
          </p:nvGrpSpPr>
          <p:grpSpPr bwMode="auto">
            <a:xfrm>
              <a:off x="6625909" y="5591746"/>
              <a:ext cx="344439" cy="209002"/>
              <a:chOff x="1631" y="2653"/>
              <a:chExt cx="813" cy="466"/>
            </a:xfrm>
          </p:grpSpPr>
          <p:sp>
            <p:nvSpPr>
              <p:cNvPr id="388" name="Rectangle 387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9" name="Oval 388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0" name="Rectangle 389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1" name="Oval 390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2" name="Freeform 391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3" name="Oval 392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4" name="Oval 393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5" name="Oval 394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6" name="Rectangle 395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4C4C4C"/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7" name="Rectangle 396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474747"/>
                  </a:gs>
                  <a:gs pos="100000">
                    <a:srgbClr val="000000"/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8" name="Freeform 397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9" name="Freeform 398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0" name="Freeform 399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1" name="Freeform 400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838383"/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3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160" y="39283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613" y="4278979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607" y="4278979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916" y="4025684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334" y="40807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592" y="438481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0026" y="4198546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5247" y="369901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579" y="43093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247" y="39283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620" y="3818250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595" y="3676153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3852117"/>
              <a:ext cx="110987" cy="11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2" name="Group 471"/>
          <p:cNvGrpSpPr/>
          <p:nvPr/>
        </p:nvGrpSpPr>
        <p:grpSpPr>
          <a:xfrm>
            <a:off x="2667000" y="1501973"/>
            <a:ext cx="2093249" cy="1927027"/>
            <a:chOff x="2286000" y="1452728"/>
            <a:chExt cx="2093249" cy="1927027"/>
          </a:xfrm>
        </p:grpSpPr>
        <p:sp>
          <p:nvSpPr>
            <p:cNvPr id="473" name="Rectangle 472"/>
            <p:cNvSpPr/>
            <p:nvPr/>
          </p:nvSpPr>
          <p:spPr>
            <a:xfrm>
              <a:off x="2323878" y="3071978"/>
              <a:ext cx="20553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[</a:t>
              </a:r>
              <a:r>
                <a:rPr lang="en-SG" sz="1400" dirty="0" err="1">
                  <a:latin typeface="+mn-lt"/>
                </a:rPr>
                <a:t>Lhuillier</a:t>
              </a:r>
              <a:r>
                <a:rPr lang="en-US" sz="1400" dirty="0">
                  <a:latin typeface="+mn-lt"/>
                </a:rPr>
                <a:t> &amp; </a:t>
              </a:r>
              <a:r>
                <a:rPr lang="en-US" sz="1400" dirty="0" err="1">
                  <a:latin typeface="+mn-lt"/>
                </a:rPr>
                <a:t>Quan</a:t>
              </a:r>
              <a:r>
                <a:rPr lang="en-US" sz="1400" dirty="0">
                  <a:latin typeface="+mn-lt"/>
                </a:rPr>
                <a:t> 2005] </a:t>
              </a:r>
            </a:p>
          </p:txBody>
        </p:sp>
        <p:pic>
          <p:nvPicPr>
            <p:cNvPr id="4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452728"/>
              <a:ext cx="2093249" cy="1608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5" name="Rectangle 474"/>
          <p:cNvSpPr/>
          <p:nvPr/>
        </p:nvSpPr>
        <p:spPr>
          <a:xfrm>
            <a:off x="520203" y="931218"/>
            <a:ext cx="31373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Hierarchical solution</a:t>
            </a:r>
            <a:r>
              <a:rPr lang="en-US" sz="2000" dirty="0" smtClean="0">
                <a:latin typeface="+mj-lt"/>
              </a:rPr>
              <a:t>:</a:t>
            </a:r>
          </a:p>
          <a:p>
            <a:r>
              <a:rPr lang="en-US" sz="1600" dirty="0" smtClean="0">
                <a:latin typeface="+mj-lt"/>
              </a:rPr>
              <a:t>Iteratively merge sub-sequences</a:t>
            </a:r>
            <a:endParaRPr lang="en-US" sz="1600" dirty="0">
              <a:latin typeface="+mj-lt"/>
            </a:endParaRPr>
          </a:p>
        </p:txBody>
      </p:sp>
      <p:grpSp>
        <p:nvGrpSpPr>
          <p:cNvPr id="476" name="Group 475"/>
          <p:cNvGrpSpPr/>
          <p:nvPr/>
        </p:nvGrpSpPr>
        <p:grpSpPr>
          <a:xfrm>
            <a:off x="-381000" y="1734383"/>
            <a:ext cx="3045595" cy="1694617"/>
            <a:chOff x="-472440" y="1668780"/>
            <a:chExt cx="3045595" cy="1694617"/>
          </a:xfrm>
        </p:grpSpPr>
        <p:sp>
          <p:nvSpPr>
            <p:cNvPr id="477" name="Rectangle 476"/>
            <p:cNvSpPr/>
            <p:nvPr/>
          </p:nvSpPr>
          <p:spPr>
            <a:xfrm>
              <a:off x="-472440" y="3055620"/>
              <a:ext cx="30455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SG" sz="1400" dirty="0">
                  <a:latin typeface="+mj-lt"/>
                </a:rPr>
                <a:t>[Fitzgibbon </a:t>
              </a:r>
              <a:r>
                <a:rPr lang="en-US" sz="1400" dirty="0">
                  <a:latin typeface="+mj-lt"/>
                </a:rPr>
                <a:t>&amp; </a:t>
              </a:r>
              <a:r>
                <a:rPr lang="en-SG" sz="1400" dirty="0" err="1">
                  <a:latin typeface="+mj-lt"/>
                </a:rPr>
                <a:t>Zisserman</a:t>
              </a:r>
              <a:r>
                <a:rPr lang="en-SG" sz="1400" dirty="0">
                  <a:latin typeface="+mj-lt"/>
                </a:rPr>
                <a:t> 1998</a:t>
              </a:r>
              <a:r>
                <a:rPr lang="en-SG" sz="1400" dirty="0" smtClean="0">
                  <a:latin typeface="+mj-lt"/>
                </a:rPr>
                <a:t>]</a:t>
              </a:r>
              <a:endParaRPr lang="en-SG" sz="1400" dirty="0">
                <a:latin typeface="+mj-lt"/>
              </a:endParaRPr>
            </a:p>
          </p:txBody>
        </p:sp>
        <p:pic>
          <p:nvPicPr>
            <p:cNvPr id="47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4" y="1668780"/>
              <a:ext cx="2467628" cy="1408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876800" y="914400"/>
            <a:ext cx="4038600" cy="2895600"/>
            <a:chOff x="4876800" y="914400"/>
            <a:chExt cx="4038600" cy="2895600"/>
          </a:xfrm>
        </p:grpSpPr>
        <p:grpSp>
          <p:nvGrpSpPr>
            <p:cNvPr id="6" name="Group 5"/>
            <p:cNvGrpSpPr/>
            <p:nvPr/>
          </p:nvGrpSpPr>
          <p:grpSpPr>
            <a:xfrm>
              <a:off x="5024311" y="1698898"/>
              <a:ext cx="1896673" cy="1725277"/>
              <a:chOff x="9108149" y="1548666"/>
              <a:chExt cx="1896673" cy="1725277"/>
            </a:xfrm>
          </p:grpSpPr>
          <p:pic>
            <p:nvPicPr>
              <p:cNvPr id="12291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1548666"/>
                <a:ext cx="1824973" cy="1410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9108149" y="2966166"/>
                <a:ext cx="18966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SG" sz="1400" dirty="0">
                    <a:latin typeface="+mn-lt"/>
                  </a:rPr>
                  <a:t>[</a:t>
                </a:r>
                <a:r>
                  <a:rPr lang="en-SG" sz="1400" dirty="0" err="1">
                    <a:latin typeface="+mn-lt"/>
                  </a:rPr>
                  <a:t>Pollefeys</a:t>
                </a:r>
                <a:r>
                  <a:rPr lang="en-SG" sz="1400" dirty="0">
                    <a:latin typeface="+mn-lt"/>
                  </a:rPr>
                  <a:t> et al. 2004]</a:t>
                </a:r>
              </a:p>
            </p:txBody>
          </p:sp>
        </p:grpSp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4876800" y="914400"/>
              <a:ext cx="3581400" cy="289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US" sz="2000" dirty="0" smtClean="0"/>
                <a:t>Incremental solution: </a:t>
              </a:r>
              <a:endParaRPr lang="en-US" sz="2000" dirty="0"/>
            </a:p>
            <a:p>
              <a:r>
                <a:rPr lang="en-US" sz="1600" dirty="0" smtClean="0"/>
                <a:t>Iteratively add cameras one by one</a:t>
              </a:r>
              <a:endParaRPr lang="en-US" sz="1400" dirty="0" smtClean="0"/>
            </a:p>
            <a:p>
              <a:pPr algn="ctr"/>
              <a:endParaRPr lang="en-US" sz="1800" dirty="0" smtClean="0"/>
            </a:p>
            <a:p>
              <a:pPr algn="ctr"/>
              <a:endParaRPr lang="en-US" sz="1800" dirty="0"/>
            </a:p>
            <a:p>
              <a:pPr algn="ctr"/>
              <a:endParaRPr lang="en-US" sz="1800" dirty="0" smtClean="0"/>
            </a:p>
            <a:p>
              <a:pPr algn="ctr"/>
              <a:endParaRPr lang="en-US" sz="1800" dirty="0"/>
            </a:p>
            <a:p>
              <a:pPr algn="ctr"/>
              <a:endParaRPr lang="en-US" sz="1800" dirty="0" smtClean="0"/>
            </a:p>
            <a:p>
              <a:pPr algn="ctr"/>
              <a:endParaRPr lang="en-US" sz="1800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073111" y="1702572"/>
              <a:ext cx="1842289" cy="1726428"/>
              <a:chOff x="7073111" y="1702572"/>
              <a:chExt cx="1842289" cy="1726428"/>
            </a:xfrm>
          </p:grpSpPr>
          <p:pic>
            <p:nvPicPr>
              <p:cNvPr id="13" name="Picture 12" descr="notre-dame-reconstruc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3111" y="1702572"/>
                <a:ext cx="1837624" cy="137821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7108495" y="3121223"/>
                <a:ext cx="1806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[</a:t>
                </a:r>
                <a:r>
                  <a:rPr lang="en-SG" sz="1400" dirty="0" err="1">
                    <a:solidFill>
                      <a:srgbClr val="000000"/>
                    </a:solidFill>
                    <a:latin typeface="+mn-lt"/>
                  </a:rPr>
                  <a:t>Snavely</a:t>
                </a:r>
                <a:r>
                  <a:rPr lang="en-SG" sz="1400" dirty="0">
                    <a:solidFill>
                      <a:srgbClr val="000000"/>
                    </a:solidFill>
                    <a:latin typeface="+mn-lt"/>
                  </a:rPr>
                  <a:t> et al. 2006</a:t>
                </a:r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]</a:t>
                </a:r>
                <a:endParaRPr lang="en-SG" sz="1800" dirty="0">
                  <a:latin typeface="+mn-lt"/>
                </a:endParaRPr>
              </a:p>
            </p:txBody>
          </p:sp>
        </p:grp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26198 -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08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kern="1200" dirty="0" smtClean="0"/>
              <a:t>The block diagram (for the incremental solution):</a:t>
            </a:r>
          </a:p>
          <a:p>
            <a:endParaRPr lang="en-US" sz="2000" kern="1200" dirty="0" smtClean="0"/>
          </a:p>
          <a:p>
            <a:endParaRPr lang="en-US" sz="2000" kern="1200" dirty="0"/>
          </a:p>
          <a:p>
            <a:endParaRPr lang="en-US" sz="2000" kern="1200" dirty="0" smtClean="0"/>
          </a:p>
          <a:p>
            <a:endParaRPr lang="en-US" sz="2000" kern="1200" dirty="0"/>
          </a:p>
          <a:p>
            <a:endParaRPr lang="en-US" sz="2000" kern="1200" dirty="0" smtClean="0"/>
          </a:p>
          <a:p>
            <a:endParaRPr lang="en-US" sz="2000" kern="1200" dirty="0" smtClean="0"/>
          </a:p>
          <a:p>
            <a:r>
              <a:rPr lang="en-US" sz="2400" kern="1200" dirty="0" smtClean="0"/>
              <a:t>Drawbacks:</a:t>
            </a:r>
          </a:p>
          <a:p>
            <a:pPr>
              <a:buAutoNum type="arabicPeriod"/>
            </a:pPr>
            <a:r>
              <a:rPr lang="en-US" sz="1800" kern="1200" dirty="0" smtClean="0"/>
              <a:t>Repetitively </a:t>
            </a:r>
            <a:r>
              <a:rPr lang="en-US" sz="1800" kern="1200" dirty="0"/>
              <a:t>calling </a:t>
            </a:r>
            <a:r>
              <a:rPr lang="en-US" sz="1800" kern="1200" dirty="0" smtClean="0"/>
              <a:t>bundle </a:t>
            </a:r>
            <a:r>
              <a:rPr lang="en-US" sz="1800" kern="1200" dirty="0"/>
              <a:t>adjustment </a:t>
            </a:r>
            <a:r>
              <a:rPr lang="en-US" sz="1800" kern="1200" dirty="0" smtClean="0">
                <a:sym typeface="Wingdings" pitchFamily="2" charset="2"/>
              </a:rPr>
              <a:t></a:t>
            </a:r>
            <a:r>
              <a:rPr lang="en-US" sz="1800" kern="1200" dirty="0" smtClean="0"/>
              <a:t> Inefficiency</a:t>
            </a:r>
          </a:p>
          <a:p>
            <a:pPr marL="0" indent="0"/>
            <a:r>
              <a:rPr lang="en-US" sz="1800" kern="1200" dirty="0" smtClean="0"/>
              <a:t>     90% of the total computation time is spent on bundle adjustment.</a:t>
            </a:r>
          </a:p>
          <a:p>
            <a:pPr>
              <a:buFont typeface="+mj-lt"/>
              <a:buAutoNum type="arabicPeriod" startAt="2"/>
            </a:pPr>
            <a:r>
              <a:rPr lang="en-US" sz="1800" kern="1200" dirty="0" smtClean="0"/>
              <a:t>Some cameras are fixed before the others</a:t>
            </a:r>
          </a:p>
          <a:p>
            <a:pPr marL="0" indent="0"/>
            <a:r>
              <a:rPr lang="en-US" sz="1800" kern="1200" dirty="0"/>
              <a:t> </a:t>
            </a:r>
            <a:r>
              <a:rPr lang="en-US" sz="1800" kern="1200" dirty="0" smtClean="0"/>
              <a:t>    asymmetric formulation leads to inferior results.</a:t>
            </a:r>
            <a:endParaRPr lang="en-US" sz="1800" kern="1200" dirty="0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 of Existing Solutions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46988" y="3748207"/>
            <a:ext cx="5181600" cy="1661993"/>
          </a:xfrm>
          <a:prstGeom prst="rect">
            <a:avLst/>
          </a:prstGeom>
          <a:solidFill>
            <a:srgbClr val="0066FF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baseline="0">
                <a:solidFill>
                  <a:schemeClr val="lt1"/>
                </a:solidFill>
                <a:latin typeface="Lucida Sans Unicode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Our objective:</a:t>
            </a:r>
          </a:p>
          <a:p>
            <a:r>
              <a:rPr lang="en-US" sz="1800" dirty="0" smtClean="0"/>
              <a:t>Simultaneously </a:t>
            </a:r>
            <a:r>
              <a:rPr lang="en-US" sz="1800" dirty="0"/>
              <a:t>register all </a:t>
            </a:r>
            <a:r>
              <a:rPr lang="en-US" sz="1800" dirty="0" smtClean="0"/>
              <a:t>cameras to initialize the bundle adjustment</a:t>
            </a:r>
          </a:p>
          <a:p>
            <a:endParaRPr lang="en-SG" sz="1800" dirty="0"/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933" y="2371725"/>
            <a:ext cx="508479" cy="11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44" y="2371725"/>
            <a:ext cx="491529" cy="11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427" y="2370947"/>
            <a:ext cx="508479" cy="11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18" y="2157025"/>
            <a:ext cx="491531" cy="33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033033"/>
              </p:ext>
            </p:extLst>
          </p:nvPr>
        </p:nvGraphicFramePr>
        <p:xfrm>
          <a:off x="2995612" y="2033588"/>
          <a:ext cx="1177981" cy="720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73" name="Visio" r:id="rId7" imgW="1323922" imgH="809730" progId="Visio.Drawing.11">
                  <p:link updateAutomatic="1"/>
                </p:oleObj>
              </mc:Choice>
              <mc:Fallback>
                <p:oleObj name="Visio" r:id="rId7" imgW="1323922" imgH="809730" progId="Visio.Drawing.11">
                  <p:link updateAutomatic="1"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612" y="2033588"/>
                        <a:ext cx="1177981" cy="7203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75322"/>
              </p:ext>
            </p:extLst>
          </p:nvPr>
        </p:nvGraphicFramePr>
        <p:xfrm>
          <a:off x="4487327" y="2033588"/>
          <a:ext cx="1177981" cy="720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74" name="Visio" r:id="rId9" imgW="1323922" imgH="809730" progId="Visio.Drawing.11">
                  <p:link updateAutomatic="1"/>
                </p:oleObj>
              </mc:Choice>
              <mc:Fallback>
                <p:oleObj name="Visio" r:id="rId9" imgW="1323922" imgH="809730" progId="Visio.Drawing.11">
                  <p:link updateAutomatic="1"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7327" y="2033588"/>
                        <a:ext cx="1177981" cy="7203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118685"/>
              </p:ext>
            </p:extLst>
          </p:nvPr>
        </p:nvGraphicFramePr>
        <p:xfrm>
          <a:off x="5925748" y="1993860"/>
          <a:ext cx="1423746" cy="864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75" name="Visio" r:id="rId11" imgW="1600268" imgH="971460" progId="Visio.Drawing.11">
                  <p:link updateAutomatic="1"/>
                </p:oleObj>
              </mc:Choice>
              <mc:Fallback>
                <p:oleObj name="Visio" r:id="rId11" imgW="1600268" imgH="971460" progId="Visio.Drawing.11">
                  <p:link updateAutomatic="1"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5748" y="1993860"/>
                        <a:ext cx="1423746" cy="864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90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98" y="2370948"/>
            <a:ext cx="508479" cy="11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197222"/>
              </p:ext>
            </p:extLst>
          </p:nvPr>
        </p:nvGraphicFramePr>
        <p:xfrm>
          <a:off x="1535627" y="2033588"/>
          <a:ext cx="1186456" cy="720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76" name="Visio" r:id="rId13" imgW="1333376" imgH="809730" progId="Visio.Drawing.11">
                  <p:link updateAutomatic="1"/>
                </p:oleObj>
              </mc:Choice>
              <mc:Fallback>
                <p:oleObj name="Visio" r:id="rId13" imgW="1333376" imgH="809730" progId="Visio.Drawing.11">
                  <p:link updateAutomatic="1"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627" y="2033588"/>
                        <a:ext cx="1186456" cy="7203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102433"/>
              </p:ext>
            </p:extLst>
          </p:nvPr>
        </p:nvGraphicFramePr>
        <p:xfrm>
          <a:off x="76200" y="2043113"/>
          <a:ext cx="1219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77" name="Visio" r:id="rId15" imgW="1371735" imgH="809730" progId="Visio.Drawing.11">
                  <p:link updateAutomatic="1"/>
                </p:oleObj>
              </mc:Choice>
              <mc:Fallback>
                <p:oleObj name="Visio" r:id="rId15" imgW="1371735" imgH="809730" progId="Visio.Drawing.11">
                  <p:link updateAutomatic="1"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043113"/>
                        <a:ext cx="1219200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25" y="1574445"/>
            <a:ext cx="4282750" cy="92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488053"/>
              </p:ext>
            </p:extLst>
          </p:nvPr>
        </p:nvGraphicFramePr>
        <p:xfrm>
          <a:off x="1518589" y="1557171"/>
          <a:ext cx="5812972" cy="1530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78" name="Visio" r:id="rId18" imgW="6315168" imgH="1438290" progId="Visio.Drawing.11">
                  <p:link updateAutomatic="1"/>
                </p:oleObj>
              </mc:Choice>
              <mc:Fallback>
                <p:oleObj name="Visio" r:id="rId18" imgW="6315168" imgH="1438290" progId="Visio.Drawing.11">
                  <p:link updateAutomatic="1"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8589" y="1557171"/>
                        <a:ext cx="5812972" cy="15302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1253-0FAD-4B92-96E3-F6244448FF86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5497"/>
              </p:ext>
            </p:extLst>
          </p:nvPr>
        </p:nvGraphicFramePr>
        <p:xfrm>
          <a:off x="7703349" y="2131005"/>
          <a:ext cx="14001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79" name="Visio" r:id="rId20" imgW="1400099" imgH="590490" progId="Visio.Drawing.11">
                  <p:link updateAutomatic="1"/>
                </p:oleObj>
              </mc:Choice>
              <mc:Fallback>
                <p:oleObj name="Visio" r:id="rId20" imgW="1400099" imgH="59049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03349" y="2131005"/>
                        <a:ext cx="140017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381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A Global Linear Method for Camera Pose Registration&amp;quot;&quot;/&gt;&lt;property id=&quot;20307&quot; value=&quot;359&quot;/&gt;&lt;/object&gt;&lt;object type=&quot;3&quot; unique_id=&quot;10005&quot;&gt;&lt;property id=&quot;20148&quot; value=&quot;5&quot;/&gt;&lt;property id=&quot;20300&quot; value=&quot;Slide 3 - &amp;quot;SfM Pipeline&amp;quot;&quot;/&gt;&lt;property id=&quot;20307&quot; value=&quot;344&quot;/&gt;&lt;/object&gt;&lt;object type=&quot;3&quot; unique_id=&quot;10082&quot;&gt;&lt;property id=&quot;20148&quot; value=&quot;5&quot;/&gt;&lt;property id=&quot;20300&quot; value=&quot;Slide 35 - &amp;quot;Rotation Registration&amp;quot;&quot;/&gt;&lt;property id=&quot;20307&quot; value=&quot;368&quot;/&gt;&lt;/object&gt;&lt;object type=&quot;3&quot; unique_id=&quot;10083&quot;&gt;&lt;property id=&quot;20148&quot; value=&quot;5&quot;/&gt;&lt;property id=&quot;20300&quot; value=&quot;Slide 2 - &amp;quot;Structure from Motion (SfM)&amp;quot;&quot;/&gt;&lt;property id=&quot;20307&quot; value=&quot;423&quot;/&gt;&lt;/object&gt;&lt;object type=&quot;3&quot; unique_id=&quot;10084&quot;&gt;&lt;property id=&quot;20148&quot; value=&quot;5&quot;/&gt;&lt;property id=&quot;20300&quot; value=&quot;Slide 8 - &amp;quot;Typical Solutions&amp;quot;&quot;/&gt;&lt;property id=&quot;20307&quot; value=&quot;428&quot;/&gt;&lt;/object&gt;&lt;object type=&quot;3&quot; unique_id=&quot;10092&quot;&gt;&lt;property id=&quot;20148&quot; value=&quot;5&quot;/&gt;&lt;property id=&quot;20300&quot; value=&quot;Slide 9 - &amp;quot;Pain of Existing Solutions&amp;quot;&quot;/&gt;&lt;property id=&quot;20307&quot; value=&quot;400&quot;/&gt;&lt;/object&gt;&lt;object type=&quot;3&quot; unique_id=&quot;10094&quot;&gt;&lt;property id=&quot;20148&quot; value=&quot;5&quot;/&gt;&lt;property id=&quot;20300&quot; value=&quot;Slide 36 - &amp;quot;Rotation Registration&amp;quot;&quot;/&gt;&lt;property id=&quot;20307&quot; value=&quot;419&quot;/&gt;&lt;/object&gt;&lt;object type=&quot;3&quot; unique_id=&quot;10099&quot;&gt;&lt;property id=&quot;20148&quot; value=&quot;5&quot;/&gt;&lt;property id=&quot;20300&quot; value=&quot;Slide 21 - &amp;quot;Translation Registration (3 cameras)&amp;quot;&quot;/&gt;&lt;property id=&quot;20307&quot; value=&quot;411&quot;/&gt;&lt;/object&gt;&lt;object type=&quot;3&quot; unique_id=&quot;10100&quot;&gt;&lt;property id=&quot;20148&quot; value=&quot;5&quot;/&gt;&lt;property id=&quot;20300&quot; value=&quot;Slide 22 - &amp;quot;Translation Registration (n cameras)&amp;quot;&quot;/&gt;&lt;property id=&quot;20307&quot; value=&quot;378&quot;/&gt;&lt;/object&gt;&lt;object type=&quot;3&quot; unique_id=&quot;10105&quot;&gt;&lt;property id=&quot;20148&quot; value=&quot;5&quot;/&gt;&lt;property id=&quot;20300&quot; value=&quot;Slide 29 - &amp;quot;Results&amp;quot;&quot;/&gt;&lt;property id=&quot;20307&quot; value=&quot;380&quot;/&gt;&lt;/object&gt;&lt;object type=&quot;3&quot; unique_id=&quot;10119&quot;&gt;&lt;property id=&quot;20148&quot; value=&quot;5&quot;/&gt;&lt;property id=&quot;20300&quot; value=&quot;Slide 28&quot;/&gt;&lt;property id=&quot;20307&quot; value=&quot;434&quot;/&gt;&lt;/object&gt;&lt;object type=&quot;3&quot; unique_id=&quot;33471&quot;&gt;&lt;property id=&quot;20148&quot; value=&quot;5&quot;/&gt;&lt;property id=&quot;20300&quot; value=&quot;Slide 16 - &amp;quot;Translation Registration (3 cameras)&amp;quot;&quot;/&gt;&lt;property id=&quot;20307&quot; value=&quot;438&quot;/&gt;&lt;/object&gt;&lt;object type=&quot;3&quot; unique_id=&quot;33784&quot;&gt;&lt;property id=&quot;20148&quot; value=&quot;5&quot;/&gt;&lt;property id=&quot;20300&quot; value=&quot;Slide 13 - &amp;quot;Translation Registration (3 cameras)&amp;quot;&quot;/&gt;&lt;property id=&quot;20307&quot; value=&quot;441&quot;/&gt;&lt;/object&gt;&lt;object type=&quot;3&quot; unique_id=&quot;35156&quot;&gt;&lt;property id=&quot;20148&quot; value=&quot;5&quot;/&gt;&lt;property id=&quot;20300&quot; value=&quot;Slide 19 - &amp;quot;Translation Registration (3 cameras)&amp;quot;&quot;/&gt;&lt;property id=&quot;20307&quot; value=&quot;443&quot;/&gt;&lt;/object&gt;&lt;object type=&quot;3&quot; unique_id=&quot;35160&quot;&gt;&lt;property id=&quot;20148&quot; value=&quot;5&quot;/&gt;&lt;property id=&quot;20300&quot; value=&quot;Slide 17 - &amp;quot;Translation Registration (3 cameras)&amp;quot;&quot;/&gt;&lt;property id=&quot;20307&quot; value=&quot;451&quot;/&gt;&lt;/object&gt;&lt;object type=&quot;3&quot; unique_id=&quot;35164&quot;&gt;&lt;property id=&quot;20148&quot; value=&quot;5&quot;/&gt;&lt;property id=&quot;20300&quot; value=&quot;Slide 6 - &amp;quot;“The Black Art ”&amp;quot;&quot;/&gt;&lt;property id=&quot;20307&quot; value=&quot;452&quot;/&gt;&lt;/object&gt;&lt;object type=&quot;3&quot; unique_id=&quot;35273&quot;&gt;&lt;property id=&quot;20148&quot; value=&quot;5&quot;/&gt;&lt;property id=&quot;20300&quot; value=&quot;Slide 4 - &amp;quot;SfM Pipeline&amp;quot;&quot;/&gt;&lt;property id=&quot;20307&quot; value=&quot;461&quot;/&gt;&lt;/object&gt;&lt;object type=&quot;3&quot; unique_id=&quot;35274&quot;&gt;&lt;property id=&quot;20148&quot; value=&quot;5&quot;/&gt;&lt;property id=&quot;20300&quot; value=&quot;Slide 5 - &amp;quot;SfM Pipeline&amp;quot;&quot;/&gt;&lt;property id=&quot;20307&quot; value=&quot;462&quot;/&gt;&lt;/object&gt;&lt;object type=&quot;3&quot; unique_id=&quot;35275&quot;&gt;&lt;property id=&quot;20148&quot; value=&quot;5&quot;/&gt;&lt;property id=&quot;20300&quot; value=&quot;Slide 7 - &amp;quot;Typical Solutions&amp;quot;&quot;/&gt;&lt;property id=&quot;20307&quot; value=&quot;460&quot;/&gt;&lt;/object&gt;&lt;object type=&quot;3&quot; unique_id=&quot;35276&quot;&gt;&lt;property id=&quot;20148&quot; value=&quot;5&quot;/&gt;&lt;property id=&quot;20300&quot; value=&quot;Slide 11 - &amp;quot;The Input Epipolar Geometry&amp;quot;&quot;/&gt;&lt;property id=&quot;20307&quot; value=&quot;453&quot;/&gt;&lt;/object&gt;&lt;object type=&quot;3&quot; unique_id=&quot;35278&quot;&gt;&lt;property id=&quot;20148&quot; value=&quot;5&quot;/&gt;&lt;property id=&quot;20300&quot; value=&quot;Slide 14 - &amp;quot;Translation Registration (3 cameras)&amp;quot;&quot;/&gt;&lt;property id=&quot;20307&quot; value=&quot;472&quot;/&gt;&lt;/object&gt;&lt;object type=&quot;3&quot; unique_id=&quot;35279&quot;&gt;&lt;property id=&quot;20148&quot; value=&quot;5&quot;/&gt;&lt;property id=&quot;20300&quot; value=&quot;Slide 15 - &amp;quot;Translation Registration (3 cameras)&amp;quot;&quot;/&gt;&lt;property id=&quot;20307&quot; value=&quot;474&quot;/&gt;&lt;/object&gt;&lt;object type=&quot;3&quot; unique_id=&quot;35280&quot;&gt;&lt;property id=&quot;20148&quot; value=&quot;5&quot;/&gt;&lt;property id=&quot;20300&quot; value=&quot;Slide 20 - &amp;quot;Translation Registration (3 cameras)&amp;quot;&quot;/&gt;&lt;property id=&quot;20307&quot; value=&quot;467&quot;/&gt;&lt;/object&gt;&lt;object type=&quot;3&quot; unique_id=&quot;35282&quot;&gt;&lt;property id=&quot;20148&quot; value=&quot;5&quot;/&gt;&lt;property id=&quot;20300&quot; value=&quot;Slide 24 - &amp;quot;Robustness Issues&amp;quot;&quot;/&gt;&lt;property id=&quot;20307&quot; value=&quot;469&quot;/&gt;&lt;/object&gt;&lt;object type=&quot;3&quot; unique_id=&quot;35285&quot;&gt;&lt;property id=&quot;20148&quot; value=&quot;5&quot;/&gt;&lt;property id=&quot;20300&quot; value=&quot;Slide 25 - &amp;quot;Results&amp;quot;&quot;/&gt;&lt;property id=&quot;20307&quot; value=&quot;455&quot;/&gt;&lt;/object&gt;&lt;object type=&quot;3&quot; unique_id=&quot;35867&quot;&gt;&lt;property id=&quot;20148&quot; value=&quot;5&quot;/&gt;&lt;property id=&quot;20300&quot; value=&quot;Slide 26 - &amp;quot;Results&amp;quot;&quot;/&gt;&lt;property id=&quot;20307&quot; value=&quot;476&quot;/&gt;&lt;/object&gt;&lt;object type=&quot;3&quot; unique_id=&quot;35868&quot;&gt;&lt;property id=&quot;20148&quot; value=&quot;5&quot;/&gt;&lt;property id=&quot;20300&quot; value=&quot;Slide 27 - &amp;quot;Conclusions&amp;quot;&quot;/&gt;&lt;property id=&quot;20307&quot; value=&quot;477&quot;/&gt;&lt;/object&gt;&lt;object type=&quot;3&quot; unique_id=&quot;35909&quot;&gt;&lt;property id=&quot;20148&quot; value=&quot;5&quot;/&gt;&lt;property id=&quot;20300&quot; value=&quot;Slide 23 - &amp;quot;Triangulation&amp;quot;&quot;/&gt;&lt;property id=&quot;20307&quot; value=&quot;478&quot;/&gt;&lt;/object&gt;&lt;object type=&quot;3&quot; unique_id=&quot;35910&quot;&gt;&lt;property id=&quot;20148&quot; value=&quot;5&quot;/&gt;&lt;property id=&quot;20300&quot; value=&quot;Slide 34 - &amp;quot;Translation Registration&amp;quot;&quot;/&gt;&lt;property id=&quot;20307&quot; value=&quot;479&quot;/&gt;&lt;/object&gt;&lt;object type=&quot;3&quot; unique_id=&quot;35911&quot;&gt;&lt;property id=&quot;20148&quot; value=&quot;5&quot;/&gt;&lt;property id=&quot;20300&quot; value=&quot;Slide 37 - &amp;quot;Translation Registration&amp;quot;&quot;/&gt;&lt;property id=&quot;20307&quot; value=&quot;480&quot;/&gt;&lt;/object&gt;&lt;object type=&quot;3&quot; unique_id=&quot;35912&quot;&gt;&lt;property id=&quot;20148&quot; value=&quot;5&quot;/&gt;&lt;property id=&quot;20300&quot; value=&quot;Slide 38 - &amp;quot;Results&amp;quot;&quot;/&gt;&lt;property id=&quot;20307&quot; value=&quot;481&quot;/&gt;&lt;/object&gt;&lt;object type=&quot;3&quot; unique_id=&quot;36135&quot;&gt;&lt;property id=&quot;20148&quot; value=&quot;5&quot;/&gt;&lt;property id=&quot;20300&quot; value=&quot;Slide 18 - &amp;quot;Translation Registration (3 cameras)&amp;quot;&quot;/&gt;&lt;property id=&quot;20307&quot; value=&quot;482&quot;/&gt;&lt;/object&gt;&lt;object type=&quot;3&quot; unique_id=&quot;36136&quot;&gt;&lt;property id=&quot;20148&quot; value=&quot;5&quot;/&gt;&lt;property id=&quot;20300&quot; value=&quot;Slide 12 - &amp;quot;Rotation Registration&amp;quot;&quot;/&gt;&lt;property id=&quot;20307&quot; value=&quot;483&quot;/&gt;&lt;/object&gt;&lt;object type=&quot;3&quot; unique_id=&quot;36138&quot;&gt;&lt;property id=&quot;20148&quot; value=&quot;5&quot;/&gt;&lt;property id=&quot;20300&quot; value=&quot;Slide 32 - &amp;quot;Robustness Issues&amp;quot;&quot;/&gt;&lt;property id=&quot;20307&quot; value=&quot;484&quot;/&gt;&lt;/object&gt;&lt;object type=&quot;3&quot; unique_id=&quot;36139&quot;&gt;&lt;property id=&quot;20148&quot; value=&quot;5&quot;/&gt;&lt;property id=&quot;20300&quot; value=&quot;Slide 33 - &amp;quot;Robustness Issues&amp;quot;&quot;/&gt;&lt;property id=&quot;20307&quot; value=&quot;485&quot;/&gt;&lt;/object&gt;&lt;object type=&quot;3&quot; unique_id=&quot;36140&quot;&gt;&lt;property id=&quot;20148&quot; value=&quot;5&quot;/&gt;&lt;property id=&quot;20300&quot; value=&quot;Slide 30 - &amp;quot;Computation of s&amp;quot;&quot;/&gt;&lt;property id=&quot;20307&quot; value=&quot;487&quot;/&gt;&lt;/object&gt;&lt;object type=&quot;3&quot; unique_id=&quot;36141&quot;&gt;&lt;property id=&quot;20148&quot; value=&quot;5&quot;/&gt;&lt;property id=&quot;20300&quot; value=&quot;Slide 31 - &amp;quot;Unbalanced weights&amp;quot;&quot;/&gt;&lt;property id=&quot;20307&quot; value=&quot;489&quot;/&gt;&lt;/object&gt;&lt;object type=&quot;3&quot; unique_id=&quot;36142&quot;&gt;&lt;property id=&quot;20148&quot; value=&quot;5&quot;/&gt;&lt;property id=&quot;20300&quot; value=&quot;Slide 39 - &amp;quot;Results&amp;quot;&quot;/&gt;&lt;property id=&quot;20307&quot; value=&quot;490&quot;/&gt;&lt;/object&gt;&lt;object type=&quot;3&quot; unique_id=&quot;36225&quot;&gt;&lt;property id=&quot;20148&quot; value=&quot;5&quot;/&gt;&lt;property id=&quot;20300&quot; value=&quot;Slide 10 - &amp;quot;Previous Works&amp;quot;&quot;/&gt;&lt;property id=&quot;20307&quot; value=&quot;4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38369</TotalTime>
  <Words>2384</Words>
  <Application>Microsoft Office PowerPoint</Application>
  <PresentationFormat>On-screen Show (4:3)</PresentationFormat>
  <Paragraphs>472</Paragraphs>
  <Slides>29</Slides>
  <Notes>29</Notes>
  <HiddenSlides>0</HiddenSlides>
  <MMClips>1</MMClips>
  <ScaleCrop>false</ScaleCrop>
  <HeadingPairs>
    <vt:vector size="8" baseType="variant">
      <vt:variant>
        <vt:lpstr>Theme</vt:lpstr>
      </vt:variant>
      <vt:variant>
        <vt:i4>1</vt:i4>
      </vt:variant>
      <vt:variant>
        <vt:lpstr>Links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Blank Presentation</vt:lpstr>
      <vt:lpstr>G:\Working Folder\All kinds of PPT\by Research Topics\SFM PPT\SfM_report.vsd\Drawing\~Page-6\Process</vt:lpstr>
      <vt:lpstr>G:\Working Folder\All kinds of PPT\by Research Topics\SFM PPT\SfM_report.vsd\Drawing\~Page-6\Process.2</vt:lpstr>
      <vt:lpstr>G:\Working Folder\All kinds of PPT\by Research Topics\SFM PPT\SfM_report.vsd\Drawing\~Page-6\Decision</vt:lpstr>
      <vt:lpstr>G:\Working Folder\All kinds of PPT\by Research Topics\SFM PPT\SfM_report.vsd\Drawing\~Page-6\Process.13</vt:lpstr>
      <vt:lpstr>G:\Working Folder\All kinds of PPT\by Research Topics\SFM PPT\SfM_report.vsd\Drawing\~Page-6\Process.14</vt:lpstr>
      <vt:lpstr>G:\Working Folder\All kinds of PPT\by Research Topics\SFM PPT\SfM_report.vsd\Drawing\~Page-6\Process.16</vt:lpstr>
      <vt:lpstr>G:\Working Folder\All kinds of PPT\by Research Topics\SFM PPT\SfM_report.vsd\Drawing\~Page-6\Start\End</vt:lpstr>
      <vt:lpstr>Equation</vt:lpstr>
      <vt:lpstr>A Global Linear Method for Camera Pose Registration</vt:lpstr>
      <vt:lpstr>Structure from Motion (SfM)</vt:lpstr>
      <vt:lpstr>SfM Pipeline</vt:lpstr>
      <vt:lpstr>SfM Pipeline</vt:lpstr>
      <vt:lpstr>SfM Pipeline</vt:lpstr>
      <vt:lpstr>“The Black Art ”</vt:lpstr>
      <vt:lpstr>Typical Solutions</vt:lpstr>
      <vt:lpstr>Typical Solutions</vt:lpstr>
      <vt:lpstr>Pain of Existing Solutions</vt:lpstr>
      <vt:lpstr>Previous Works</vt:lpstr>
      <vt:lpstr>The Input Epipolar Geometry</vt:lpstr>
      <vt:lpstr>Rotation Registration</vt:lpstr>
      <vt:lpstr>Translation Registration (3 cameras)</vt:lpstr>
      <vt:lpstr>Translation Registration (3 cameras)</vt:lpstr>
      <vt:lpstr>Translation Registration (3 cameras)</vt:lpstr>
      <vt:lpstr>Translation Registration (3 cameras)</vt:lpstr>
      <vt:lpstr>Translation Registration (3 cameras)</vt:lpstr>
      <vt:lpstr>Translation Registration (3 cameras)</vt:lpstr>
      <vt:lpstr>Translation Registration (3 cameras)</vt:lpstr>
      <vt:lpstr>Translation Registration (3 cameras)</vt:lpstr>
      <vt:lpstr>Translation Registration (3 cameras)</vt:lpstr>
      <vt:lpstr>Translation Registration (n cameras)</vt:lpstr>
      <vt:lpstr>Triangulation</vt:lpstr>
      <vt:lpstr>Robustness Issues</vt:lpstr>
      <vt:lpstr>Results</vt:lpstr>
      <vt:lpstr>Results</vt:lpstr>
      <vt:lpstr>Conclusions</vt:lpstr>
      <vt:lpstr>PowerPoint Presentation</vt:lpstr>
      <vt:lpstr>Results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 Structure from motion</dc:title>
  <dc:creator>Steve Seitz</dc:creator>
  <cp:lastModifiedBy>Cui Zhaopeng</cp:lastModifiedBy>
  <cp:revision>1030</cp:revision>
  <cp:lastPrinted>1999-10-04T18:53:50Z</cp:lastPrinted>
  <dcterms:created xsi:type="dcterms:W3CDTF">1998-05-10T17:20:27Z</dcterms:created>
  <dcterms:modified xsi:type="dcterms:W3CDTF">2013-12-17T13:09:31Z</dcterms:modified>
</cp:coreProperties>
</file>